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</p:sldMasterIdLst>
  <p:notesMasterIdLst>
    <p:notesMasterId r:id="rId23"/>
  </p:notesMasterIdLst>
  <p:sldIdLst>
    <p:sldId id="256" r:id="rId2"/>
    <p:sldId id="257" r:id="rId3"/>
    <p:sldId id="289" r:id="rId4"/>
    <p:sldId id="286" r:id="rId5"/>
    <p:sldId id="282" r:id="rId6"/>
    <p:sldId id="283" r:id="rId7"/>
    <p:sldId id="297" r:id="rId8"/>
    <p:sldId id="288" r:id="rId9"/>
    <p:sldId id="279" r:id="rId10"/>
    <p:sldId id="285" r:id="rId11"/>
    <p:sldId id="292" r:id="rId12"/>
    <p:sldId id="290" r:id="rId13"/>
    <p:sldId id="291" r:id="rId14"/>
    <p:sldId id="280" r:id="rId15"/>
    <p:sldId id="281" r:id="rId16"/>
    <p:sldId id="296" r:id="rId17"/>
    <p:sldId id="293" r:id="rId18"/>
    <p:sldId id="294" r:id="rId19"/>
    <p:sldId id="295" r:id="rId20"/>
    <p:sldId id="298" r:id="rId21"/>
    <p:sldId id="278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hruv Warrior" initials="DW" lastIdx="12" clrIdx="0">
    <p:extLst>
      <p:ext uri="{19B8F6BF-5375-455C-9EA6-DF929625EA0E}">
        <p15:presenceInfo xmlns:p15="http://schemas.microsoft.com/office/powerpoint/2012/main" userId="Dhruv Warri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44722B-4BBB-4B86-A4B3-850C47AA432C}">
  <a:tblStyle styleId="{DC44722B-4BBB-4B86-A4B3-850C47AA43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8"/>
          </a:solidFill>
        </a:fill>
      </a:tcStyle>
    </a:wholeTbl>
    <a:band1H>
      <a:tcTxStyle b="off" i="off"/>
      <a:tcStyle>
        <a:tcBdr/>
        <a:fill>
          <a:solidFill>
            <a:srgbClr val="CADEF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EF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F3585-F7EF-4EA6-AF0C-6BC71A85DF0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9C9381-DB9B-4B95-9BF8-87AC34C531BF}">
      <dgm:prSet phldrT="[Text]"/>
      <dgm:spPr/>
      <dgm:t>
        <a:bodyPr/>
        <a:lstStyle/>
        <a:p>
          <a:r>
            <a:rPr lang="en-US" dirty="0"/>
            <a:t>Mineral criticality</a:t>
          </a:r>
        </a:p>
      </dgm:t>
    </dgm:pt>
    <dgm:pt modelId="{55ED6F6E-63F9-4305-8D89-DBD5713C6DBB}" type="parTrans" cxnId="{E36909E5-B9D6-4779-B60E-8FF422B32BC4}">
      <dgm:prSet/>
      <dgm:spPr/>
      <dgm:t>
        <a:bodyPr/>
        <a:lstStyle/>
        <a:p>
          <a:endParaRPr lang="en-US"/>
        </a:p>
      </dgm:t>
    </dgm:pt>
    <dgm:pt modelId="{67239D01-F266-42F1-BBB8-5B6F06CDAD3E}" type="sibTrans" cxnId="{E36909E5-B9D6-4779-B60E-8FF422B32BC4}">
      <dgm:prSet/>
      <dgm:spPr/>
      <dgm:t>
        <a:bodyPr/>
        <a:lstStyle/>
        <a:p>
          <a:endParaRPr lang="en-US"/>
        </a:p>
      </dgm:t>
    </dgm:pt>
    <dgm:pt modelId="{F413628C-7641-4057-88F8-D862D7D37DCD}" type="asst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Economic importance</a:t>
          </a:r>
        </a:p>
      </dgm:t>
    </dgm:pt>
    <dgm:pt modelId="{A05C73E6-9E67-4E66-92D9-72AC5917FDE8}" type="parTrans" cxnId="{385BE719-9856-4B83-A6CF-806E76756CC0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19050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DB202FFC-7943-4761-8FF6-30DE533656FB}" type="sibTrans" cxnId="{385BE719-9856-4B83-A6CF-806E76756CC0}">
      <dgm:prSet/>
      <dgm:spPr/>
      <dgm:t>
        <a:bodyPr/>
        <a:lstStyle/>
        <a:p>
          <a:endParaRPr lang="en-US"/>
        </a:p>
      </dgm:t>
    </dgm:pt>
    <dgm:pt modelId="{6886B9AD-1F6C-4734-8594-BD2D3416588C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National resource endowment</a:t>
          </a:r>
        </a:p>
      </dgm:t>
    </dgm:pt>
    <dgm:pt modelId="{A22708ED-E76B-496D-B202-35B90408EFBA}" type="parTrans" cxnId="{0BA7DE16-32D1-4551-893E-F5D9BEFE0E76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7A9C6EC-9268-4E4A-8BF9-EE5D3B481738}" type="sibTrans" cxnId="{0BA7DE16-32D1-4551-893E-F5D9BEFE0E76}">
      <dgm:prSet/>
      <dgm:spPr/>
      <dgm:t>
        <a:bodyPr/>
        <a:lstStyle/>
        <a:p>
          <a:endParaRPr lang="en-US"/>
        </a:p>
      </dgm:t>
    </dgm:pt>
    <dgm:pt modelId="{C0CB9B67-1399-471B-8488-C7EC32C1ED6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Geopolitical risk</a:t>
          </a:r>
        </a:p>
      </dgm:t>
    </dgm:pt>
    <dgm:pt modelId="{5B834FCC-2162-4FE5-AFD5-4B43507DA5E4}" type="parTrans" cxnId="{67AFD038-AC94-4F6F-BB4A-80464168248E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5321CE0-2097-4113-84FF-D729CCD67EC1}" type="sibTrans" cxnId="{67AFD038-AC94-4F6F-BB4A-80464168248E}">
      <dgm:prSet/>
      <dgm:spPr/>
      <dgm:t>
        <a:bodyPr/>
        <a:lstStyle/>
        <a:p>
          <a:endParaRPr lang="en-US"/>
        </a:p>
      </dgm:t>
    </dgm:pt>
    <dgm:pt modelId="{BB2FBA25-42F5-4EAC-9945-8625D67A984D}" type="asst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Supply risks</a:t>
          </a:r>
        </a:p>
      </dgm:t>
    </dgm:pt>
    <dgm:pt modelId="{6EF47052-9B42-4A57-8211-B5234677DA42}" type="parTrans" cxnId="{338C961D-8309-4850-B32C-8784CA083F6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19050"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DA67000B-E1A7-4051-BCCD-A6777F693D38}" type="sibTrans" cxnId="{338C961D-8309-4850-B32C-8784CA083F64}">
      <dgm:prSet/>
      <dgm:spPr/>
      <dgm:t>
        <a:bodyPr/>
        <a:lstStyle/>
        <a:p>
          <a:endParaRPr lang="en-US"/>
        </a:p>
      </dgm:t>
    </dgm:pt>
    <dgm:pt modelId="{5691619C-067D-434C-AD02-7B266EB71990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Substitution risk</a:t>
          </a:r>
        </a:p>
      </dgm:t>
    </dgm:pt>
    <dgm:pt modelId="{8F102072-BE32-4177-97E3-ACEAB7A3340A}" type="parTrans" cxnId="{5450AFA0-7347-410F-8C5C-EF37A05297BB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F074365-92BB-443E-A3B2-6988438F8A03}" type="sibTrans" cxnId="{5450AFA0-7347-410F-8C5C-EF37A05297BB}">
      <dgm:prSet/>
      <dgm:spPr/>
      <dgm:t>
        <a:bodyPr/>
        <a:lstStyle/>
        <a:p>
          <a:endParaRPr lang="en-US"/>
        </a:p>
      </dgm:t>
    </dgm:pt>
    <dgm:pt modelId="{2330F792-19C9-48A5-921F-DA5DDE596550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Recyclability risk</a:t>
          </a:r>
        </a:p>
      </dgm:t>
    </dgm:pt>
    <dgm:pt modelId="{31A68F50-F732-4B42-A6A8-E767081C9BD7}" type="parTrans" cxnId="{1B2E77AB-A3DD-4569-89D0-5468BFA9955D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69FDE76-E4FD-43CA-9DD7-67184693513A}" type="sibTrans" cxnId="{1B2E77AB-A3DD-4569-89D0-5468BFA9955D}">
      <dgm:prSet/>
      <dgm:spPr/>
      <dgm:t>
        <a:bodyPr/>
        <a:lstStyle/>
        <a:p>
          <a:endParaRPr lang="en-US"/>
        </a:p>
      </dgm:t>
    </dgm:pt>
    <dgm:pt modelId="{E7E42F31-9B45-4CCD-85F0-E3FC4BEFC5F7}" type="asst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Industrial structure</a:t>
          </a:r>
        </a:p>
      </dgm:t>
    </dgm:pt>
    <dgm:pt modelId="{B9EB5DA1-5EA2-4978-8AC5-5D2CBADA1A66}" type="parTrans" cxnId="{58D661E8-F161-46E0-B2F1-DA8EFA589EEE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C84BB861-4D5B-4DE5-8FC2-63998292F117}" type="sibTrans" cxnId="{58D661E8-F161-46E0-B2F1-DA8EFA589EEE}">
      <dgm:prSet/>
      <dgm:spPr/>
      <dgm:t>
        <a:bodyPr/>
        <a:lstStyle/>
        <a:p>
          <a:endParaRPr lang="en-US"/>
        </a:p>
      </dgm:t>
    </dgm:pt>
    <dgm:pt modelId="{955599A5-CCC7-4782-864E-0750FAFF35E8}" type="asst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Consumption pattern</a:t>
          </a:r>
        </a:p>
      </dgm:t>
    </dgm:pt>
    <dgm:pt modelId="{9A3ADA47-50A7-42EB-9076-3C64DEBEDD76}" type="parTrans" cxnId="{DFDFE0D0-0B8D-4DFF-A9AF-06920DB3E919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F6B2821C-F8A0-45BB-B38E-3E0007218487}" type="sibTrans" cxnId="{DFDFE0D0-0B8D-4DFF-A9AF-06920DB3E919}">
      <dgm:prSet/>
      <dgm:spPr/>
      <dgm:t>
        <a:bodyPr/>
        <a:lstStyle/>
        <a:p>
          <a:endParaRPr lang="en-US"/>
        </a:p>
      </dgm:t>
    </dgm:pt>
    <dgm:pt modelId="{DB3FFCB3-7067-4FA9-8744-1EB7F7C10054}" type="asst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Sectoral contribution to GDP</a:t>
          </a:r>
        </a:p>
      </dgm:t>
    </dgm:pt>
    <dgm:pt modelId="{2C570D1D-E04E-4660-B3CD-F7196D9BA642}" type="parTrans" cxnId="{179E39BF-D74D-4D05-951F-1B4A15B6B5AC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D7BEFB6-1AED-4712-870E-5E6BDEA2CBFC}" type="sibTrans" cxnId="{179E39BF-D74D-4D05-951F-1B4A15B6B5AC}">
      <dgm:prSet/>
      <dgm:spPr/>
      <dgm:t>
        <a:bodyPr/>
        <a:lstStyle/>
        <a:p>
          <a:endParaRPr lang="en-US"/>
        </a:p>
      </dgm:t>
    </dgm:pt>
    <dgm:pt modelId="{85277A35-BC62-468B-A7AA-CDA15AC60A1E}" type="asst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Sectoral mineral consumption</a:t>
          </a:r>
        </a:p>
      </dgm:t>
    </dgm:pt>
    <dgm:pt modelId="{1C059ACC-209F-4FCC-8B2A-2FD4CF91D5E5}" type="parTrans" cxnId="{43A1025C-1DE9-4AF0-85C2-08A1B146912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E4F239C-DC76-41D6-9328-0B06C6A0055C}" type="sibTrans" cxnId="{43A1025C-1DE9-4AF0-85C2-08A1B1469124}">
      <dgm:prSet/>
      <dgm:spPr/>
      <dgm:t>
        <a:bodyPr/>
        <a:lstStyle/>
        <a:p>
          <a:endParaRPr lang="en-US"/>
        </a:p>
      </dgm:t>
    </dgm:pt>
    <dgm:pt modelId="{ED5F580F-AC43-430A-B9B7-626163DEAFA4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Import dependence</a:t>
          </a:r>
        </a:p>
      </dgm:t>
    </dgm:pt>
    <dgm:pt modelId="{A9685C37-4B6F-46D6-B02B-16533DCF9E1F}" type="parTrans" cxnId="{79A45C8D-8F36-4545-8B79-02D0486F9DA5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C0DE0C8-B4FF-40E1-8EE9-F4AABDFC80C8}" type="sibTrans" cxnId="{79A45C8D-8F36-4545-8B79-02D0486F9DA5}">
      <dgm:prSet/>
      <dgm:spPr/>
      <dgm:t>
        <a:bodyPr/>
        <a:lstStyle/>
        <a:p>
          <a:endParaRPr lang="en-US"/>
        </a:p>
      </dgm:t>
    </dgm:pt>
    <dgm:pt modelId="{DEA3554A-9211-480D-82FA-A1886632A402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World governance index</a:t>
          </a:r>
        </a:p>
      </dgm:t>
    </dgm:pt>
    <dgm:pt modelId="{3FE06C3B-33D6-47C0-91E4-9E8C47CA0403}" type="parTrans" cxnId="{740A16D5-9B71-44E5-8C87-11AB6323D061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475270B-D46D-464B-8A7A-39B1A6B1B1B2}" type="sibTrans" cxnId="{740A16D5-9B71-44E5-8C87-11AB6323D061}">
      <dgm:prSet/>
      <dgm:spPr/>
      <dgm:t>
        <a:bodyPr/>
        <a:lstStyle/>
        <a:p>
          <a:endParaRPr lang="en-US"/>
        </a:p>
      </dgm:t>
    </dgm:pt>
    <dgm:pt modelId="{15C3C431-2BEE-4B80-AE1B-89A1C646D93B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Substitutability</a:t>
          </a:r>
        </a:p>
      </dgm:t>
    </dgm:pt>
    <dgm:pt modelId="{24C0FA60-903F-472F-971E-B6DF89AFBD24}" type="parTrans" cxnId="{586E61FE-0968-4769-AC08-F0B65966FFD7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4652E60-307D-48EC-BDC4-17CCE39D57B3}" type="sibTrans" cxnId="{586E61FE-0968-4769-AC08-F0B65966FFD7}">
      <dgm:prSet/>
      <dgm:spPr/>
      <dgm:t>
        <a:bodyPr/>
        <a:lstStyle/>
        <a:p>
          <a:endParaRPr lang="en-US"/>
        </a:p>
      </dgm:t>
    </dgm:pt>
    <dgm:pt modelId="{1AE03840-8F65-405D-A43D-5A11CB753944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Recycling potential</a:t>
          </a:r>
        </a:p>
      </dgm:t>
    </dgm:pt>
    <dgm:pt modelId="{4139F140-91AD-492D-B53E-18ED09BCB427}" type="parTrans" cxnId="{769DA23A-051A-49B7-860D-15E42BE11B9E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6A0A227-841D-4F49-A5AC-56B9BE277B96}" type="sibTrans" cxnId="{769DA23A-051A-49B7-860D-15E42BE11B9E}">
      <dgm:prSet/>
      <dgm:spPr/>
      <dgm:t>
        <a:bodyPr/>
        <a:lstStyle/>
        <a:p>
          <a:endParaRPr lang="en-US"/>
        </a:p>
      </dgm:t>
    </dgm:pt>
    <dgm:pt modelId="{9A438294-AD53-403B-BA9F-BB825B8B5864}" type="pres">
      <dgm:prSet presAssocID="{294F3585-F7EF-4EA6-AF0C-6BC71A85DF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5E060A-2C31-4534-BEC4-0830E60B4CFC}" type="pres">
      <dgm:prSet presAssocID="{6D9C9381-DB9B-4B95-9BF8-87AC34C531BF}" presName="hierRoot1" presStyleCnt="0"/>
      <dgm:spPr/>
    </dgm:pt>
    <dgm:pt modelId="{66D87C3C-FC08-400D-9B4F-CB855F15AD50}" type="pres">
      <dgm:prSet presAssocID="{6D9C9381-DB9B-4B95-9BF8-87AC34C531BF}" presName="composite" presStyleCnt="0"/>
      <dgm:spPr/>
    </dgm:pt>
    <dgm:pt modelId="{4E53D41B-CAFD-477B-9276-B97AD9BAC46E}" type="pres">
      <dgm:prSet presAssocID="{6D9C9381-DB9B-4B95-9BF8-87AC34C531BF}" presName="background" presStyleLbl="node0" presStyleIdx="0" presStyleCnt="1"/>
      <dgm:spPr/>
    </dgm:pt>
    <dgm:pt modelId="{F856D1F1-6CE0-4E40-8C46-88A729B08807}" type="pres">
      <dgm:prSet presAssocID="{6D9C9381-DB9B-4B95-9BF8-87AC34C531BF}" presName="text" presStyleLbl="fgAcc0" presStyleIdx="0" presStyleCnt="1">
        <dgm:presLayoutVars>
          <dgm:chPref val="3"/>
        </dgm:presLayoutVars>
      </dgm:prSet>
      <dgm:spPr/>
    </dgm:pt>
    <dgm:pt modelId="{E729F0C8-4430-4ECF-8338-81E56348595A}" type="pres">
      <dgm:prSet presAssocID="{6D9C9381-DB9B-4B95-9BF8-87AC34C531BF}" presName="hierChild2" presStyleCnt="0"/>
      <dgm:spPr/>
    </dgm:pt>
    <dgm:pt modelId="{60ABB617-193D-432D-B6B1-CB66F3CE343D}" type="pres">
      <dgm:prSet presAssocID="{A05C73E6-9E67-4E66-92D9-72AC5917FDE8}" presName="Name10" presStyleLbl="parChTrans1D2" presStyleIdx="0" presStyleCnt="2"/>
      <dgm:spPr/>
    </dgm:pt>
    <dgm:pt modelId="{5BAC4B3F-DFEE-4C18-97A4-2AEF4DE7B2EC}" type="pres">
      <dgm:prSet presAssocID="{F413628C-7641-4057-88F8-D862D7D37DCD}" presName="hierRoot2" presStyleCnt="0"/>
      <dgm:spPr/>
    </dgm:pt>
    <dgm:pt modelId="{0447FE07-F53F-43FD-BE1C-A9B4B7D37501}" type="pres">
      <dgm:prSet presAssocID="{F413628C-7641-4057-88F8-D862D7D37DCD}" presName="composite2" presStyleCnt="0"/>
      <dgm:spPr/>
    </dgm:pt>
    <dgm:pt modelId="{6D2C203F-F6BC-4D28-9BB5-0F3A6E7F3E41}" type="pres">
      <dgm:prSet presAssocID="{F413628C-7641-4057-88F8-D862D7D37DCD}" presName="background2" presStyleLbl="asst1" presStyleIdx="0" presStyleCnt="6"/>
      <dgm:spPr/>
    </dgm:pt>
    <dgm:pt modelId="{1DCCC4B5-C87F-42A4-B945-00EFA78B0898}" type="pres">
      <dgm:prSet presAssocID="{F413628C-7641-4057-88F8-D862D7D37DCD}" presName="text2" presStyleLbl="fgAcc2" presStyleIdx="0" presStyleCnt="2">
        <dgm:presLayoutVars>
          <dgm:chPref val="3"/>
        </dgm:presLayoutVars>
      </dgm:prSet>
      <dgm:spPr/>
    </dgm:pt>
    <dgm:pt modelId="{03355E07-3858-4F4A-BC64-F99A0F35F3FB}" type="pres">
      <dgm:prSet presAssocID="{F413628C-7641-4057-88F8-D862D7D37DCD}" presName="hierChild3" presStyleCnt="0"/>
      <dgm:spPr/>
    </dgm:pt>
    <dgm:pt modelId="{62EDE00E-DEDF-435A-A856-7D83BAA207AD}" type="pres">
      <dgm:prSet presAssocID="{B9EB5DA1-5EA2-4978-8AC5-5D2CBADA1A66}" presName="Name17" presStyleLbl="parChTrans1D3" presStyleIdx="0" presStyleCnt="6"/>
      <dgm:spPr/>
    </dgm:pt>
    <dgm:pt modelId="{EE7FCDEC-1818-496D-A255-52B3C17506D6}" type="pres">
      <dgm:prSet presAssocID="{E7E42F31-9B45-4CCD-85F0-E3FC4BEFC5F7}" presName="hierRoot3" presStyleCnt="0"/>
      <dgm:spPr/>
    </dgm:pt>
    <dgm:pt modelId="{2CFFF90C-5FA4-4643-B3F4-E0B1493446BB}" type="pres">
      <dgm:prSet presAssocID="{E7E42F31-9B45-4CCD-85F0-E3FC4BEFC5F7}" presName="composite3" presStyleCnt="0"/>
      <dgm:spPr/>
    </dgm:pt>
    <dgm:pt modelId="{EC79B36A-F6B3-4E79-9734-5C4126F652EA}" type="pres">
      <dgm:prSet presAssocID="{E7E42F31-9B45-4CCD-85F0-E3FC4BEFC5F7}" presName="background3" presStyleLbl="asst1" presStyleIdx="1" presStyleCnt="6"/>
      <dgm:spPr>
        <a:solidFill>
          <a:schemeClr val="accent3"/>
        </a:solidFill>
      </dgm:spPr>
    </dgm:pt>
    <dgm:pt modelId="{664C467D-5683-44D3-918E-E97C03194013}" type="pres">
      <dgm:prSet presAssocID="{E7E42F31-9B45-4CCD-85F0-E3FC4BEFC5F7}" presName="text3" presStyleLbl="fgAcc3" presStyleIdx="0" presStyleCnt="6">
        <dgm:presLayoutVars>
          <dgm:chPref val="3"/>
        </dgm:presLayoutVars>
      </dgm:prSet>
      <dgm:spPr/>
    </dgm:pt>
    <dgm:pt modelId="{60FD3A28-6A0F-46DA-86F0-40A4DCE9C49F}" type="pres">
      <dgm:prSet presAssocID="{E7E42F31-9B45-4CCD-85F0-E3FC4BEFC5F7}" presName="hierChild4" presStyleCnt="0"/>
      <dgm:spPr/>
    </dgm:pt>
    <dgm:pt modelId="{EE33B65E-27A8-4C49-962B-1CDA337D4352}" type="pres">
      <dgm:prSet presAssocID="{2C570D1D-E04E-4660-B3CD-F7196D9BA642}" presName="Name23" presStyleLbl="parChTrans1D4" presStyleIdx="0" presStyleCnt="6"/>
      <dgm:spPr/>
    </dgm:pt>
    <dgm:pt modelId="{36F26040-E65D-4887-B7C5-B685EDF51DFB}" type="pres">
      <dgm:prSet presAssocID="{DB3FFCB3-7067-4FA9-8744-1EB7F7C10054}" presName="hierRoot4" presStyleCnt="0"/>
      <dgm:spPr/>
    </dgm:pt>
    <dgm:pt modelId="{57EBCA65-B0B3-4948-BFAF-A6CDE727BE29}" type="pres">
      <dgm:prSet presAssocID="{DB3FFCB3-7067-4FA9-8744-1EB7F7C10054}" presName="composite4" presStyleCnt="0"/>
      <dgm:spPr/>
    </dgm:pt>
    <dgm:pt modelId="{B71C61FB-4FB5-4914-9BB5-4D2C38CB916F}" type="pres">
      <dgm:prSet presAssocID="{DB3FFCB3-7067-4FA9-8744-1EB7F7C10054}" presName="background4" presStyleLbl="asst1" presStyleIdx="2" presStyleCnt="6"/>
      <dgm:spPr>
        <a:solidFill>
          <a:schemeClr val="bg1">
            <a:lumMod val="50000"/>
          </a:schemeClr>
        </a:solidFill>
      </dgm:spPr>
    </dgm:pt>
    <dgm:pt modelId="{DED7426B-0627-42BE-962E-C5A6549CD6FE}" type="pres">
      <dgm:prSet presAssocID="{DB3FFCB3-7067-4FA9-8744-1EB7F7C10054}" presName="text4" presStyleLbl="fgAcc4" presStyleIdx="0" presStyleCnt="6">
        <dgm:presLayoutVars>
          <dgm:chPref val="3"/>
        </dgm:presLayoutVars>
      </dgm:prSet>
      <dgm:spPr/>
    </dgm:pt>
    <dgm:pt modelId="{DBCA4965-26E7-4A95-A45D-BDB3DFA54476}" type="pres">
      <dgm:prSet presAssocID="{DB3FFCB3-7067-4FA9-8744-1EB7F7C10054}" presName="hierChild5" presStyleCnt="0"/>
      <dgm:spPr/>
    </dgm:pt>
    <dgm:pt modelId="{AB706057-8380-42B6-8906-C1C391AEE0A1}" type="pres">
      <dgm:prSet presAssocID="{9A3ADA47-50A7-42EB-9076-3C64DEBEDD76}" presName="Name17" presStyleLbl="parChTrans1D3" presStyleIdx="1" presStyleCnt="6"/>
      <dgm:spPr/>
    </dgm:pt>
    <dgm:pt modelId="{4BE098BB-6AC5-4DE4-9CAB-BB875035296F}" type="pres">
      <dgm:prSet presAssocID="{955599A5-CCC7-4782-864E-0750FAFF35E8}" presName="hierRoot3" presStyleCnt="0"/>
      <dgm:spPr/>
    </dgm:pt>
    <dgm:pt modelId="{2EA44E45-0393-4C36-A6B8-8F583A45DAE8}" type="pres">
      <dgm:prSet presAssocID="{955599A5-CCC7-4782-864E-0750FAFF35E8}" presName="composite3" presStyleCnt="0"/>
      <dgm:spPr/>
    </dgm:pt>
    <dgm:pt modelId="{5852C200-6122-42C0-BDCC-4DFB2C7FC926}" type="pres">
      <dgm:prSet presAssocID="{955599A5-CCC7-4782-864E-0750FAFF35E8}" presName="background3" presStyleLbl="asst1" presStyleIdx="3" presStyleCnt="6"/>
      <dgm:spPr>
        <a:solidFill>
          <a:schemeClr val="accent3"/>
        </a:solidFill>
      </dgm:spPr>
    </dgm:pt>
    <dgm:pt modelId="{62EE6E01-CFD5-4F03-9F9E-28AD88438BF2}" type="pres">
      <dgm:prSet presAssocID="{955599A5-CCC7-4782-864E-0750FAFF35E8}" presName="text3" presStyleLbl="fgAcc3" presStyleIdx="1" presStyleCnt="6">
        <dgm:presLayoutVars>
          <dgm:chPref val="3"/>
        </dgm:presLayoutVars>
      </dgm:prSet>
      <dgm:spPr/>
    </dgm:pt>
    <dgm:pt modelId="{99D8B99B-C685-41F6-92B4-08D6B1538F8A}" type="pres">
      <dgm:prSet presAssocID="{955599A5-CCC7-4782-864E-0750FAFF35E8}" presName="hierChild4" presStyleCnt="0"/>
      <dgm:spPr/>
    </dgm:pt>
    <dgm:pt modelId="{F6CE9015-9AAD-489F-8331-05EE0AA5788C}" type="pres">
      <dgm:prSet presAssocID="{1C059ACC-209F-4FCC-8B2A-2FD4CF91D5E5}" presName="Name23" presStyleLbl="parChTrans1D4" presStyleIdx="1" presStyleCnt="6"/>
      <dgm:spPr/>
    </dgm:pt>
    <dgm:pt modelId="{BC5D2934-D5A1-47DF-872B-DE93D4040047}" type="pres">
      <dgm:prSet presAssocID="{85277A35-BC62-468B-A7AA-CDA15AC60A1E}" presName="hierRoot4" presStyleCnt="0"/>
      <dgm:spPr/>
    </dgm:pt>
    <dgm:pt modelId="{6DEE8660-A105-4EE1-BEB6-B43F632CD941}" type="pres">
      <dgm:prSet presAssocID="{85277A35-BC62-468B-A7AA-CDA15AC60A1E}" presName="composite4" presStyleCnt="0"/>
      <dgm:spPr/>
    </dgm:pt>
    <dgm:pt modelId="{958E85E2-627A-4BFB-B4AC-ECCCDAA60048}" type="pres">
      <dgm:prSet presAssocID="{85277A35-BC62-468B-A7AA-CDA15AC60A1E}" presName="background4" presStyleLbl="asst1" presStyleIdx="4" presStyleCnt="6"/>
      <dgm:spPr>
        <a:solidFill>
          <a:schemeClr val="bg1">
            <a:lumMod val="50000"/>
          </a:schemeClr>
        </a:solidFill>
      </dgm:spPr>
    </dgm:pt>
    <dgm:pt modelId="{C55A8DDB-7844-4649-98D1-B6B077B2CA44}" type="pres">
      <dgm:prSet presAssocID="{85277A35-BC62-468B-A7AA-CDA15AC60A1E}" presName="text4" presStyleLbl="fgAcc4" presStyleIdx="1" presStyleCnt="6">
        <dgm:presLayoutVars>
          <dgm:chPref val="3"/>
        </dgm:presLayoutVars>
      </dgm:prSet>
      <dgm:spPr/>
    </dgm:pt>
    <dgm:pt modelId="{F69A98F3-3BC0-4891-BCA3-F1E9BF366D66}" type="pres">
      <dgm:prSet presAssocID="{85277A35-BC62-468B-A7AA-CDA15AC60A1E}" presName="hierChild5" presStyleCnt="0"/>
      <dgm:spPr/>
    </dgm:pt>
    <dgm:pt modelId="{9108DE7C-F97A-4BDB-8C4C-23F75CA2AF71}" type="pres">
      <dgm:prSet presAssocID="{6EF47052-9B42-4A57-8211-B5234677DA42}" presName="Name10" presStyleLbl="parChTrans1D2" presStyleIdx="1" presStyleCnt="2"/>
      <dgm:spPr/>
    </dgm:pt>
    <dgm:pt modelId="{664D35E5-DAC1-4757-BDA7-85CFA17E459C}" type="pres">
      <dgm:prSet presAssocID="{BB2FBA25-42F5-4EAC-9945-8625D67A984D}" presName="hierRoot2" presStyleCnt="0"/>
      <dgm:spPr/>
    </dgm:pt>
    <dgm:pt modelId="{C8BF38C9-773A-4052-9EEE-13869C07CBAF}" type="pres">
      <dgm:prSet presAssocID="{BB2FBA25-42F5-4EAC-9945-8625D67A984D}" presName="composite2" presStyleCnt="0"/>
      <dgm:spPr/>
    </dgm:pt>
    <dgm:pt modelId="{506569C9-DDD3-4853-93DF-07DF29D61E74}" type="pres">
      <dgm:prSet presAssocID="{BB2FBA25-42F5-4EAC-9945-8625D67A984D}" presName="background2" presStyleLbl="asst1" presStyleIdx="5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</dgm:pt>
    <dgm:pt modelId="{37A007AE-858D-4C95-95D8-615357F4879C}" type="pres">
      <dgm:prSet presAssocID="{BB2FBA25-42F5-4EAC-9945-8625D67A984D}" presName="text2" presStyleLbl="fgAcc2" presStyleIdx="1" presStyleCnt="2">
        <dgm:presLayoutVars>
          <dgm:chPref val="3"/>
        </dgm:presLayoutVars>
      </dgm:prSet>
      <dgm:spPr/>
    </dgm:pt>
    <dgm:pt modelId="{573E5C41-3E49-4D75-BBAB-5789E249FFEE}" type="pres">
      <dgm:prSet presAssocID="{BB2FBA25-42F5-4EAC-9945-8625D67A984D}" presName="hierChild3" presStyleCnt="0"/>
      <dgm:spPr/>
    </dgm:pt>
    <dgm:pt modelId="{960E9E6D-4568-43C4-8758-8317F9FBA8A2}" type="pres">
      <dgm:prSet presAssocID="{A22708ED-E76B-496D-B202-35B90408EFBA}" presName="Name17" presStyleLbl="parChTrans1D3" presStyleIdx="2" presStyleCnt="6"/>
      <dgm:spPr/>
    </dgm:pt>
    <dgm:pt modelId="{69EFFFFE-54A5-4A9B-833C-945545916AA2}" type="pres">
      <dgm:prSet presAssocID="{6886B9AD-1F6C-4734-8594-BD2D3416588C}" presName="hierRoot3" presStyleCnt="0"/>
      <dgm:spPr/>
    </dgm:pt>
    <dgm:pt modelId="{D3941AA3-7E83-4B1D-A457-118CD999EA5F}" type="pres">
      <dgm:prSet presAssocID="{6886B9AD-1F6C-4734-8594-BD2D3416588C}" presName="composite3" presStyleCnt="0"/>
      <dgm:spPr/>
    </dgm:pt>
    <dgm:pt modelId="{C3AF2AF5-B758-48C4-990E-8FDF6FF227C0}" type="pres">
      <dgm:prSet presAssocID="{6886B9AD-1F6C-4734-8594-BD2D3416588C}" presName="background3" presStyleLbl="node3" presStyleIdx="0" presStyleCnt="4"/>
      <dgm:spPr/>
    </dgm:pt>
    <dgm:pt modelId="{ECF3074A-26A8-4044-8E50-2A93A4159052}" type="pres">
      <dgm:prSet presAssocID="{6886B9AD-1F6C-4734-8594-BD2D3416588C}" presName="text3" presStyleLbl="fgAcc3" presStyleIdx="2" presStyleCnt="6">
        <dgm:presLayoutVars>
          <dgm:chPref val="3"/>
        </dgm:presLayoutVars>
      </dgm:prSet>
      <dgm:spPr/>
    </dgm:pt>
    <dgm:pt modelId="{D7813382-6B37-469A-AD35-4F088416EF73}" type="pres">
      <dgm:prSet presAssocID="{6886B9AD-1F6C-4734-8594-BD2D3416588C}" presName="hierChild4" presStyleCnt="0"/>
      <dgm:spPr/>
    </dgm:pt>
    <dgm:pt modelId="{59F93F27-B9E3-4C90-A515-86BCC29B0A88}" type="pres">
      <dgm:prSet presAssocID="{A9685C37-4B6F-46D6-B02B-16533DCF9E1F}" presName="Name23" presStyleLbl="parChTrans1D4" presStyleIdx="2" presStyleCnt="6"/>
      <dgm:spPr/>
    </dgm:pt>
    <dgm:pt modelId="{542F80E1-D9F2-439A-BDD6-FB750296040D}" type="pres">
      <dgm:prSet presAssocID="{ED5F580F-AC43-430A-B9B7-626163DEAFA4}" presName="hierRoot4" presStyleCnt="0"/>
      <dgm:spPr/>
    </dgm:pt>
    <dgm:pt modelId="{3CECBBA3-646E-4E4C-943F-6A92616F29A0}" type="pres">
      <dgm:prSet presAssocID="{ED5F580F-AC43-430A-B9B7-626163DEAFA4}" presName="composite4" presStyleCnt="0"/>
      <dgm:spPr/>
    </dgm:pt>
    <dgm:pt modelId="{0F23D5FA-D888-4B58-934E-1E3ED37B02DB}" type="pres">
      <dgm:prSet presAssocID="{ED5F580F-AC43-430A-B9B7-626163DEAFA4}" presName="background4" presStyleLbl="node4" presStyleIdx="0" presStyleCnt="4"/>
      <dgm:spPr>
        <a:solidFill>
          <a:schemeClr val="bg1">
            <a:lumMod val="50000"/>
          </a:schemeClr>
        </a:solidFill>
      </dgm:spPr>
    </dgm:pt>
    <dgm:pt modelId="{40EB89BC-054D-417A-A4EC-EFAD87857ACD}" type="pres">
      <dgm:prSet presAssocID="{ED5F580F-AC43-430A-B9B7-626163DEAFA4}" presName="text4" presStyleLbl="fgAcc4" presStyleIdx="2" presStyleCnt="6">
        <dgm:presLayoutVars>
          <dgm:chPref val="3"/>
        </dgm:presLayoutVars>
      </dgm:prSet>
      <dgm:spPr/>
    </dgm:pt>
    <dgm:pt modelId="{A0418108-79AE-4B01-A66E-5C6BE45042EE}" type="pres">
      <dgm:prSet presAssocID="{ED5F580F-AC43-430A-B9B7-626163DEAFA4}" presName="hierChild5" presStyleCnt="0"/>
      <dgm:spPr/>
    </dgm:pt>
    <dgm:pt modelId="{8B42DE77-D5BB-4AFE-A826-F46751FB397E}" type="pres">
      <dgm:prSet presAssocID="{5B834FCC-2162-4FE5-AFD5-4B43507DA5E4}" presName="Name17" presStyleLbl="parChTrans1D3" presStyleIdx="3" presStyleCnt="6"/>
      <dgm:spPr/>
    </dgm:pt>
    <dgm:pt modelId="{394B845F-2251-493F-A314-BD841A043B41}" type="pres">
      <dgm:prSet presAssocID="{C0CB9B67-1399-471B-8488-C7EC32C1ED66}" presName="hierRoot3" presStyleCnt="0"/>
      <dgm:spPr/>
    </dgm:pt>
    <dgm:pt modelId="{6B9F7902-AF9E-4174-BFAC-E6C3D7F0F40B}" type="pres">
      <dgm:prSet presAssocID="{C0CB9B67-1399-471B-8488-C7EC32C1ED66}" presName="composite3" presStyleCnt="0"/>
      <dgm:spPr/>
    </dgm:pt>
    <dgm:pt modelId="{BBF15C57-6002-4C2A-8FF0-0117B5E5B6A2}" type="pres">
      <dgm:prSet presAssocID="{C0CB9B67-1399-471B-8488-C7EC32C1ED66}" presName="background3" presStyleLbl="node3" presStyleIdx="1" presStyleCnt="4"/>
      <dgm:spPr/>
    </dgm:pt>
    <dgm:pt modelId="{DDFAD3AD-9BCD-4049-A81E-B5D2568CAE00}" type="pres">
      <dgm:prSet presAssocID="{C0CB9B67-1399-471B-8488-C7EC32C1ED66}" presName="text3" presStyleLbl="fgAcc3" presStyleIdx="3" presStyleCnt="6">
        <dgm:presLayoutVars>
          <dgm:chPref val="3"/>
        </dgm:presLayoutVars>
      </dgm:prSet>
      <dgm:spPr/>
    </dgm:pt>
    <dgm:pt modelId="{F96484AD-BA49-4126-A848-C7C182D1F651}" type="pres">
      <dgm:prSet presAssocID="{C0CB9B67-1399-471B-8488-C7EC32C1ED66}" presName="hierChild4" presStyleCnt="0"/>
      <dgm:spPr/>
    </dgm:pt>
    <dgm:pt modelId="{3D19EC3A-E19B-4B34-B028-7D55F078BBEF}" type="pres">
      <dgm:prSet presAssocID="{3FE06C3B-33D6-47C0-91E4-9E8C47CA0403}" presName="Name23" presStyleLbl="parChTrans1D4" presStyleIdx="3" presStyleCnt="6"/>
      <dgm:spPr/>
    </dgm:pt>
    <dgm:pt modelId="{B7A28698-08C1-47F4-845C-8AD3B171EAEE}" type="pres">
      <dgm:prSet presAssocID="{DEA3554A-9211-480D-82FA-A1886632A402}" presName="hierRoot4" presStyleCnt="0"/>
      <dgm:spPr/>
    </dgm:pt>
    <dgm:pt modelId="{D7A53290-FAAB-4D28-BA30-D557B915038A}" type="pres">
      <dgm:prSet presAssocID="{DEA3554A-9211-480D-82FA-A1886632A402}" presName="composite4" presStyleCnt="0"/>
      <dgm:spPr/>
    </dgm:pt>
    <dgm:pt modelId="{106F4E2E-64FA-433F-B293-DBDDE73432D6}" type="pres">
      <dgm:prSet presAssocID="{DEA3554A-9211-480D-82FA-A1886632A402}" presName="background4" presStyleLbl="node4" presStyleIdx="1" presStyleCnt="4"/>
      <dgm:spPr>
        <a:solidFill>
          <a:schemeClr val="bg1">
            <a:lumMod val="50000"/>
          </a:schemeClr>
        </a:solidFill>
      </dgm:spPr>
    </dgm:pt>
    <dgm:pt modelId="{39950275-D730-4BA9-AB0E-CC747302E2B5}" type="pres">
      <dgm:prSet presAssocID="{DEA3554A-9211-480D-82FA-A1886632A402}" presName="text4" presStyleLbl="fgAcc4" presStyleIdx="3" presStyleCnt="6">
        <dgm:presLayoutVars>
          <dgm:chPref val="3"/>
        </dgm:presLayoutVars>
      </dgm:prSet>
      <dgm:spPr/>
    </dgm:pt>
    <dgm:pt modelId="{BE6251E3-5BFD-461B-89E2-36A08CE1144E}" type="pres">
      <dgm:prSet presAssocID="{DEA3554A-9211-480D-82FA-A1886632A402}" presName="hierChild5" presStyleCnt="0"/>
      <dgm:spPr/>
    </dgm:pt>
    <dgm:pt modelId="{462D5431-4A5A-4DC8-B46D-752CC6AEA752}" type="pres">
      <dgm:prSet presAssocID="{8F102072-BE32-4177-97E3-ACEAB7A3340A}" presName="Name17" presStyleLbl="parChTrans1D3" presStyleIdx="4" presStyleCnt="6"/>
      <dgm:spPr/>
    </dgm:pt>
    <dgm:pt modelId="{30C2ECCD-32CA-43AE-9784-F05318C03392}" type="pres">
      <dgm:prSet presAssocID="{5691619C-067D-434C-AD02-7B266EB71990}" presName="hierRoot3" presStyleCnt="0"/>
      <dgm:spPr/>
    </dgm:pt>
    <dgm:pt modelId="{B6D6A21A-D068-42DE-8838-49D06A929B71}" type="pres">
      <dgm:prSet presAssocID="{5691619C-067D-434C-AD02-7B266EB71990}" presName="composite3" presStyleCnt="0"/>
      <dgm:spPr/>
    </dgm:pt>
    <dgm:pt modelId="{F1246FF5-B3A0-408E-B566-FFF771C48379}" type="pres">
      <dgm:prSet presAssocID="{5691619C-067D-434C-AD02-7B266EB71990}" presName="background3" presStyleLbl="node3" presStyleIdx="2" presStyleCnt="4"/>
      <dgm:spPr/>
    </dgm:pt>
    <dgm:pt modelId="{DC697865-B7D7-4060-ACE1-F0CFED01554F}" type="pres">
      <dgm:prSet presAssocID="{5691619C-067D-434C-AD02-7B266EB71990}" presName="text3" presStyleLbl="fgAcc3" presStyleIdx="4" presStyleCnt="6">
        <dgm:presLayoutVars>
          <dgm:chPref val="3"/>
        </dgm:presLayoutVars>
      </dgm:prSet>
      <dgm:spPr/>
    </dgm:pt>
    <dgm:pt modelId="{A2456C3B-3ABC-49DB-BA59-4BA1E7352B1F}" type="pres">
      <dgm:prSet presAssocID="{5691619C-067D-434C-AD02-7B266EB71990}" presName="hierChild4" presStyleCnt="0"/>
      <dgm:spPr/>
    </dgm:pt>
    <dgm:pt modelId="{EAF322CD-038E-45F3-9D68-C33859A13796}" type="pres">
      <dgm:prSet presAssocID="{24C0FA60-903F-472F-971E-B6DF89AFBD24}" presName="Name23" presStyleLbl="parChTrans1D4" presStyleIdx="4" presStyleCnt="6"/>
      <dgm:spPr/>
    </dgm:pt>
    <dgm:pt modelId="{EB61C677-5F73-4081-8A5B-21A97B9A591A}" type="pres">
      <dgm:prSet presAssocID="{15C3C431-2BEE-4B80-AE1B-89A1C646D93B}" presName="hierRoot4" presStyleCnt="0"/>
      <dgm:spPr/>
    </dgm:pt>
    <dgm:pt modelId="{EDB639F0-16BC-4BA6-81F9-55570DFFAC64}" type="pres">
      <dgm:prSet presAssocID="{15C3C431-2BEE-4B80-AE1B-89A1C646D93B}" presName="composite4" presStyleCnt="0"/>
      <dgm:spPr/>
    </dgm:pt>
    <dgm:pt modelId="{CFD0009C-B261-4968-87DB-D03ECC4D6F77}" type="pres">
      <dgm:prSet presAssocID="{15C3C431-2BEE-4B80-AE1B-89A1C646D93B}" presName="background4" presStyleLbl="node4" presStyleIdx="2" presStyleCnt="4"/>
      <dgm:spPr>
        <a:solidFill>
          <a:schemeClr val="bg1">
            <a:lumMod val="50000"/>
          </a:schemeClr>
        </a:solidFill>
      </dgm:spPr>
    </dgm:pt>
    <dgm:pt modelId="{86C314B2-7F86-4CA7-9C0E-4C2718F9DDF1}" type="pres">
      <dgm:prSet presAssocID="{15C3C431-2BEE-4B80-AE1B-89A1C646D93B}" presName="text4" presStyleLbl="fgAcc4" presStyleIdx="4" presStyleCnt="6">
        <dgm:presLayoutVars>
          <dgm:chPref val="3"/>
        </dgm:presLayoutVars>
      </dgm:prSet>
      <dgm:spPr/>
    </dgm:pt>
    <dgm:pt modelId="{A7C517FE-4DB1-466E-859F-3C3DC8AD3C52}" type="pres">
      <dgm:prSet presAssocID="{15C3C431-2BEE-4B80-AE1B-89A1C646D93B}" presName="hierChild5" presStyleCnt="0"/>
      <dgm:spPr/>
    </dgm:pt>
    <dgm:pt modelId="{FA6D46E8-E9C5-4735-AEDF-D3349629AF92}" type="pres">
      <dgm:prSet presAssocID="{31A68F50-F732-4B42-A6A8-E767081C9BD7}" presName="Name17" presStyleLbl="parChTrans1D3" presStyleIdx="5" presStyleCnt="6"/>
      <dgm:spPr/>
    </dgm:pt>
    <dgm:pt modelId="{70BADCB4-FC7F-4EEF-8A51-40025AFE07E9}" type="pres">
      <dgm:prSet presAssocID="{2330F792-19C9-48A5-921F-DA5DDE596550}" presName="hierRoot3" presStyleCnt="0"/>
      <dgm:spPr/>
    </dgm:pt>
    <dgm:pt modelId="{0A571D8D-5AB9-47E3-81D3-403E07250BD1}" type="pres">
      <dgm:prSet presAssocID="{2330F792-19C9-48A5-921F-DA5DDE596550}" presName="composite3" presStyleCnt="0"/>
      <dgm:spPr/>
    </dgm:pt>
    <dgm:pt modelId="{307D5072-D6CC-4EB2-ABB0-6D3D8332C924}" type="pres">
      <dgm:prSet presAssocID="{2330F792-19C9-48A5-921F-DA5DDE596550}" presName="background3" presStyleLbl="node3" presStyleIdx="3" presStyleCnt="4"/>
      <dgm:spPr/>
    </dgm:pt>
    <dgm:pt modelId="{374FB0BE-2FD5-4C5C-9695-204A09683EE5}" type="pres">
      <dgm:prSet presAssocID="{2330F792-19C9-48A5-921F-DA5DDE596550}" presName="text3" presStyleLbl="fgAcc3" presStyleIdx="5" presStyleCnt="6">
        <dgm:presLayoutVars>
          <dgm:chPref val="3"/>
        </dgm:presLayoutVars>
      </dgm:prSet>
      <dgm:spPr/>
    </dgm:pt>
    <dgm:pt modelId="{CBB8ECE3-EBDD-4902-9A99-9DBD78593F29}" type="pres">
      <dgm:prSet presAssocID="{2330F792-19C9-48A5-921F-DA5DDE596550}" presName="hierChild4" presStyleCnt="0"/>
      <dgm:spPr/>
    </dgm:pt>
    <dgm:pt modelId="{9B9D2D0C-112D-455F-84B3-9F609956F4B9}" type="pres">
      <dgm:prSet presAssocID="{4139F140-91AD-492D-B53E-18ED09BCB427}" presName="Name23" presStyleLbl="parChTrans1D4" presStyleIdx="5" presStyleCnt="6"/>
      <dgm:spPr/>
    </dgm:pt>
    <dgm:pt modelId="{824080B1-C8F9-4D2D-A328-9BBB2E85D962}" type="pres">
      <dgm:prSet presAssocID="{1AE03840-8F65-405D-A43D-5A11CB753944}" presName="hierRoot4" presStyleCnt="0"/>
      <dgm:spPr/>
    </dgm:pt>
    <dgm:pt modelId="{256B631B-9884-4992-9376-8F43ECAA9728}" type="pres">
      <dgm:prSet presAssocID="{1AE03840-8F65-405D-A43D-5A11CB753944}" presName="composite4" presStyleCnt="0"/>
      <dgm:spPr/>
    </dgm:pt>
    <dgm:pt modelId="{304487A3-A1AE-43BF-8585-88A83B16E99A}" type="pres">
      <dgm:prSet presAssocID="{1AE03840-8F65-405D-A43D-5A11CB753944}" presName="background4" presStyleLbl="node4" presStyleIdx="3" presStyleCnt="4"/>
      <dgm:spPr>
        <a:solidFill>
          <a:schemeClr val="bg1">
            <a:lumMod val="50000"/>
          </a:schemeClr>
        </a:solidFill>
      </dgm:spPr>
    </dgm:pt>
    <dgm:pt modelId="{461D2F65-4454-4CF0-AE4B-A5DF84152752}" type="pres">
      <dgm:prSet presAssocID="{1AE03840-8F65-405D-A43D-5A11CB753944}" presName="text4" presStyleLbl="fgAcc4" presStyleIdx="5" presStyleCnt="6">
        <dgm:presLayoutVars>
          <dgm:chPref val="3"/>
        </dgm:presLayoutVars>
      </dgm:prSet>
      <dgm:spPr/>
    </dgm:pt>
    <dgm:pt modelId="{FE6E5A18-95BE-413C-AA86-E574DFD25268}" type="pres">
      <dgm:prSet presAssocID="{1AE03840-8F65-405D-A43D-5A11CB753944}" presName="hierChild5" presStyleCnt="0"/>
      <dgm:spPr/>
    </dgm:pt>
  </dgm:ptLst>
  <dgm:cxnLst>
    <dgm:cxn modelId="{981CBA01-D1F0-441B-87F7-51006F37D11F}" type="presOf" srcId="{15C3C431-2BEE-4B80-AE1B-89A1C646D93B}" destId="{86C314B2-7F86-4CA7-9C0E-4C2718F9DDF1}" srcOrd="0" destOrd="0" presId="urn:microsoft.com/office/officeart/2005/8/layout/hierarchy1"/>
    <dgm:cxn modelId="{E0E5FE02-64BF-48B7-BF88-1344D3249A81}" type="presOf" srcId="{B9EB5DA1-5EA2-4978-8AC5-5D2CBADA1A66}" destId="{62EDE00E-DEDF-435A-A856-7D83BAA207AD}" srcOrd="0" destOrd="0" presId="urn:microsoft.com/office/officeart/2005/8/layout/hierarchy1"/>
    <dgm:cxn modelId="{6C862709-F37A-45BF-8DC1-0DBE95F82E8E}" type="presOf" srcId="{2330F792-19C9-48A5-921F-DA5DDE596550}" destId="{374FB0BE-2FD5-4C5C-9695-204A09683EE5}" srcOrd="0" destOrd="0" presId="urn:microsoft.com/office/officeart/2005/8/layout/hierarchy1"/>
    <dgm:cxn modelId="{CE5F740E-B6DE-4F65-9DE3-929B333C392B}" type="presOf" srcId="{6EF47052-9B42-4A57-8211-B5234677DA42}" destId="{9108DE7C-F97A-4BDB-8C4C-23F75CA2AF71}" srcOrd="0" destOrd="0" presId="urn:microsoft.com/office/officeart/2005/8/layout/hierarchy1"/>
    <dgm:cxn modelId="{0BA7DE16-32D1-4551-893E-F5D9BEFE0E76}" srcId="{BB2FBA25-42F5-4EAC-9945-8625D67A984D}" destId="{6886B9AD-1F6C-4734-8594-BD2D3416588C}" srcOrd="0" destOrd="0" parTransId="{A22708ED-E76B-496D-B202-35B90408EFBA}" sibTransId="{87A9C6EC-9268-4E4A-8BF9-EE5D3B481738}"/>
    <dgm:cxn modelId="{385BE719-9856-4B83-A6CF-806E76756CC0}" srcId="{6D9C9381-DB9B-4B95-9BF8-87AC34C531BF}" destId="{F413628C-7641-4057-88F8-D862D7D37DCD}" srcOrd="0" destOrd="0" parTransId="{A05C73E6-9E67-4E66-92D9-72AC5917FDE8}" sibTransId="{DB202FFC-7943-4761-8FF6-30DE533656FB}"/>
    <dgm:cxn modelId="{338C961D-8309-4850-B32C-8784CA083F64}" srcId="{6D9C9381-DB9B-4B95-9BF8-87AC34C531BF}" destId="{BB2FBA25-42F5-4EAC-9945-8625D67A984D}" srcOrd="1" destOrd="0" parTransId="{6EF47052-9B42-4A57-8211-B5234677DA42}" sibTransId="{DA67000B-E1A7-4051-BCCD-A6777F693D38}"/>
    <dgm:cxn modelId="{408C8527-3B2C-4532-884C-3AC4D54C2119}" type="presOf" srcId="{DEA3554A-9211-480D-82FA-A1886632A402}" destId="{39950275-D730-4BA9-AB0E-CC747302E2B5}" srcOrd="0" destOrd="0" presId="urn:microsoft.com/office/officeart/2005/8/layout/hierarchy1"/>
    <dgm:cxn modelId="{7BD01C2C-F560-49D7-9F9E-76C39BF7C779}" type="presOf" srcId="{8F102072-BE32-4177-97E3-ACEAB7A3340A}" destId="{462D5431-4A5A-4DC8-B46D-752CC6AEA752}" srcOrd="0" destOrd="0" presId="urn:microsoft.com/office/officeart/2005/8/layout/hierarchy1"/>
    <dgm:cxn modelId="{C0F81F2C-5FB2-4C29-AE32-811246AB0138}" type="presOf" srcId="{2C570D1D-E04E-4660-B3CD-F7196D9BA642}" destId="{EE33B65E-27A8-4C49-962B-1CDA337D4352}" srcOrd="0" destOrd="0" presId="urn:microsoft.com/office/officeart/2005/8/layout/hierarchy1"/>
    <dgm:cxn modelId="{D8C00737-5162-4963-9E75-777DA045255B}" type="presOf" srcId="{1C059ACC-209F-4FCC-8B2A-2FD4CF91D5E5}" destId="{F6CE9015-9AAD-489F-8331-05EE0AA5788C}" srcOrd="0" destOrd="0" presId="urn:microsoft.com/office/officeart/2005/8/layout/hierarchy1"/>
    <dgm:cxn modelId="{FA4C5C37-A1ED-44BF-96C3-33B6CADFCBC3}" type="presOf" srcId="{F413628C-7641-4057-88F8-D862D7D37DCD}" destId="{1DCCC4B5-C87F-42A4-B945-00EFA78B0898}" srcOrd="0" destOrd="0" presId="urn:microsoft.com/office/officeart/2005/8/layout/hierarchy1"/>
    <dgm:cxn modelId="{67AFD038-AC94-4F6F-BB4A-80464168248E}" srcId="{BB2FBA25-42F5-4EAC-9945-8625D67A984D}" destId="{C0CB9B67-1399-471B-8488-C7EC32C1ED66}" srcOrd="1" destOrd="0" parTransId="{5B834FCC-2162-4FE5-AFD5-4B43507DA5E4}" sibTransId="{15321CE0-2097-4113-84FF-D729CCD67EC1}"/>
    <dgm:cxn modelId="{769DA23A-051A-49B7-860D-15E42BE11B9E}" srcId="{2330F792-19C9-48A5-921F-DA5DDE596550}" destId="{1AE03840-8F65-405D-A43D-5A11CB753944}" srcOrd="0" destOrd="0" parTransId="{4139F140-91AD-492D-B53E-18ED09BCB427}" sibTransId="{86A0A227-841D-4F49-A5AC-56B9BE277B96}"/>
    <dgm:cxn modelId="{43A1025C-1DE9-4AF0-85C2-08A1B1469124}" srcId="{955599A5-CCC7-4782-864E-0750FAFF35E8}" destId="{85277A35-BC62-468B-A7AA-CDA15AC60A1E}" srcOrd="0" destOrd="0" parTransId="{1C059ACC-209F-4FCC-8B2A-2FD4CF91D5E5}" sibTransId="{4E4F239C-DC76-41D6-9328-0B06C6A0055C}"/>
    <dgm:cxn modelId="{68684E5E-EAB3-4F40-8253-2531B1FCCE2C}" type="presOf" srcId="{A22708ED-E76B-496D-B202-35B90408EFBA}" destId="{960E9E6D-4568-43C4-8758-8317F9FBA8A2}" srcOrd="0" destOrd="0" presId="urn:microsoft.com/office/officeart/2005/8/layout/hierarchy1"/>
    <dgm:cxn modelId="{F6CF1960-FE22-417E-82DA-A8D56AB23C18}" type="presOf" srcId="{6D9C9381-DB9B-4B95-9BF8-87AC34C531BF}" destId="{F856D1F1-6CE0-4E40-8C46-88A729B08807}" srcOrd="0" destOrd="0" presId="urn:microsoft.com/office/officeart/2005/8/layout/hierarchy1"/>
    <dgm:cxn modelId="{A8F3004D-81F5-4160-9CEB-BFE11C9BBD47}" type="presOf" srcId="{85277A35-BC62-468B-A7AA-CDA15AC60A1E}" destId="{C55A8DDB-7844-4649-98D1-B6B077B2CA44}" srcOrd="0" destOrd="0" presId="urn:microsoft.com/office/officeart/2005/8/layout/hierarchy1"/>
    <dgm:cxn modelId="{975C804D-04B2-4422-88F5-40D204D3C6F4}" type="presOf" srcId="{24C0FA60-903F-472F-971E-B6DF89AFBD24}" destId="{EAF322CD-038E-45F3-9D68-C33859A13796}" srcOrd="0" destOrd="0" presId="urn:microsoft.com/office/officeart/2005/8/layout/hierarchy1"/>
    <dgm:cxn modelId="{FB6A3A52-957C-4147-AE9D-09B0157DF597}" type="presOf" srcId="{31A68F50-F732-4B42-A6A8-E767081C9BD7}" destId="{FA6D46E8-E9C5-4735-AEDF-D3349629AF92}" srcOrd="0" destOrd="0" presId="urn:microsoft.com/office/officeart/2005/8/layout/hierarchy1"/>
    <dgm:cxn modelId="{CAC95679-731F-4D60-BB4E-301A4DEFA8CB}" type="presOf" srcId="{6886B9AD-1F6C-4734-8594-BD2D3416588C}" destId="{ECF3074A-26A8-4044-8E50-2A93A4159052}" srcOrd="0" destOrd="0" presId="urn:microsoft.com/office/officeart/2005/8/layout/hierarchy1"/>
    <dgm:cxn modelId="{9130EE59-B227-40A6-A69B-C7A772C1B5D4}" type="presOf" srcId="{E7E42F31-9B45-4CCD-85F0-E3FC4BEFC5F7}" destId="{664C467D-5683-44D3-918E-E97C03194013}" srcOrd="0" destOrd="0" presId="urn:microsoft.com/office/officeart/2005/8/layout/hierarchy1"/>
    <dgm:cxn modelId="{79A45C8D-8F36-4545-8B79-02D0486F9DA5}" srcId="{6886B9AD-1F6C-4734-8594-BD2D3416588C}" destId="{ED5F580F-AC43-430A-B9B7-626163DEAFA4}" srcOrd="0" destOrd="0" parTransId="{A9685C37-4B6F-46D6-B02B-16533DCF9E1F}" sibTransId="{9C0DE0C8-B4FF-40E1-8EE9-F4AABDFC80C8}"/>
    <dgm:cxn modelId="{76C32C99-4F18-4615-913F-7B3BB8830486}" type="presOf" srcId="{A9685C37-4B6F-46D6-B02B-16533DCF9E1F}" destId="{59F93F27-B9E3-4C90-A515-86BCC29B0A88}" srcOrd="0" destOrd="0" presId="urn:microsoft.com/office/officeart/2005/8/layout/hierarchy1"/>
    <dgm:cxn modelId="{5450AFA0-7347-410F-8C5C-EF37A05297BB}" srcId="{BB2FBA25-42F5-4EAC-9945-8625D67A984D}" destId="{5691619C-067D-434C-AD02-7B266EB71990}" srcOrd="2" destOrd="0" parTransId="{8F102072-BE32-4177-97E3-ACEAB7A3340A}" sibTransId="{BF074365-92BB-443E-A3B2-6988438F8A03}"/>
    <dgm:cxn modelId="{8AA8BFA1-AC99-4ABF-BEFD-707CEB02B0F1}" type="presOf" srcId="{BB2FBA25-42F5-4EAC-9945-8625D67A984D}" destId="{37A007AE-858D-4C95-95D8-615357F4879C}" srcOrd="0" destOrd="0" presId="urn:microsoft.com/office/officeart/2005/8/layout/hierarchy1"/>
    <dgm:cxn modelId="{2AB732A5-96C8-496C-AB27-41B53409EAFE}" type="presOf" srcId="{3FE06C3B-33D6-47C0-91E4-9E8C47CA0403}" destId="{3D19EC3A-E19B-4B34-B028-7D55F078BBEF}" srcOrd="0" destOrd="0" presId="urn:microsoft.com/office/officeart/2005/8/layout/hierarchy1"/>
    <dgm:cxn modelId="{98B18EA9-9C8C-48AB-B9E1-C51D47AD583F}" type="presOf" srcId="{4139F140-91AD-492D-B53E-18ED09BCB427}" destId="{9B9D2D0C-112D-455F-84B3-9F609956F4B9}" srcOrd="0" destOrd="0" presId="urn:microsoft.com/office/officeart/2005/8/layout/hierarchy1"/>
    <dgm:cxn modelId="{1B2E77AB-A3DD-4569-89D0-5468BFA9955D}" srcId="{BB2FBA25-42F5-4EAC-9945-8625D67A984D}" destId="{2330F792-19C9-48A5-921F-DA5DDE596550}" srcOrd="3" destOrd="0" parTransId="{31A68F50-F732-4B42-A6A8-E767081C9BD7}" sibTransId="{269FDE76-E4FD-43CA-9DD7-67184693513A}"/>
    <dgm:cxn modelId="{F8D4E2B9-6F67-439F-B00E-94A310F708C6}" type="presOf" srcId="{294F3585-F7EF-4EA6-AF0C-6BC71A85DF02}" destId="{9A438294-AD53-403B-BA9F-BB825B8B5864}" srcOrd="0" destOrd="0" presId="urn:microsoft.com/office/officeart/2005/8/layout/hierarchy1"/>
    <dgm:cxn modelId="{A7DBD3BA-7914-4378-8BF0-BFF6E4B3AE6D}" type="presOf" srcId="{1AE03840-8F65-405D-A43D-5A11CB753944}" destId="{461D2F65-4454-4CF0-AE4B-A5DF84152752}" srcOrd="0" destOrd="0" presId="urn:microsoft.com/office/officeart/2005/8/layout/hierarchy1"/>
    <dgm:cxn modelId="{B42ACDBC-C62A-41C1-8742-AE79BB48EE0B}" type="presOf" srcId="{ED5F580F-AC43-430A-B9B7-626163DEAFA4}" destId="{40EB89BC-054D-417A-A4EC-EFAD87857ACD}" srcOrd="0" destOrd="0" presId="urn:microsoft.com/office/officeart/2005/8/layout/hierarchy1"/>
    <dgm:cxn modelId="{179E39BF-D74D-4D05-951F-1B4A15B6B5AC}" srcId="{E7E42F31-9B45-4CCD-85F0-E3FC4BEFC5F7}" destId="{DB3FFCB3-7067-4FA9-8744-1EB7F7C10054}" srcOrd="0" destOrd="0" parTransId="{2C570D1D-E04E-4660-B3CD-F7196D9BA642}" sibTransId="{0D7BEFB6-1AED-4712-870E-5E6BDEA2CBFC}"/>
    <dgm:cxn modelId="{34E3FCCC-E286-409E-9DF2-429DAD0518D2}" type="presOf" srcId="{5B834FCC-2162-4FE5-AFD5-4B43507DA5E4}" destId="{8B42DE77-D5BB-4AFE-A826-F46751FB397E}" srcOrd="0" destOrd="0" presId="urn:microsoft.com/office/officeart/2005/8/layout/hierarchy1"/>
    <dgm:cxn modelId="{DFDFE0D0-0B8D-4DFF-A9AF-06920DB3E919}" srcId="{F413628C-7641-4057-88F8-D862D7D37DCD}" destId="{955599A5-CCC7-4782-864E-0750FAFF35E8}" srcOrd="1" destOrd="0" parTransId="{9A3ADA47-50A7-42EB-9076-3C64DEBEDD76}" sibTransId="{F6B2821C-F8A0-45BB-B38E-3E0007218487}"/>
    <dgm:cxn modelId="{740A16D5-9B71-44E5-8C87-11AB6323D061}" srcId="{C0CB9B67-1399-471B-8488-C7EC32C1ED66}" destId="{DEA3554A-9211-480D-82FA-A1886632A402}" srcOrd="0" destOrd="0" parTransId="{3FE06C3B-33D6-47C0-91E4-9E8C47CA0403}" sibTransId="{B475270B-D46D-464B-8A7A-39B1A6B1B1B2}"/>
    <dgm:cxn modelId="{B33D94D6-BA01-459C-BB81-3D5769C98C69}" type="presOf" srcId="{9A3ADA47-50A7-42EB-9076-3C64DEBEDD76}" destId="{AB706057-8380-42B6-8906-C1C391AEE0A1}" srcOrd="0" destOrd="0" presId="urn:microsoft.com/office/officeart/2005/8/layout/hierarchy1"/>
    <dgm:cxn modelId="{1AA55DD8-791C-4BF7-BB53-EF831E710B34}" type="presOf" srcId="{C0CB9B67-1399-471B-8488-C7EC32C1ED66}" destId="{DDFAD3AD-9BCD-4049-A81E-B5D2568CAE00}" srcOrd="0" destOrd="0" presId="urn:microsoft.com/office/officeart/2005/8/layout/hierarchy1"/>
    <dgm:cxn modelId="{5B403BDA-16FC-4B8C-9792-997DE9AEB509}" type="presOf" srcId="{5691619C-067D-434C-AD02-7B266EB71990}" destId="{DC697865-B7D7-4060-ACE1-F0CFED01554F}" srcOrd="0" destOrd="0" presId="urn:microsoft.com/office/officeart/2005/8/layout/hierarchy1"/>
    <dgm:cxn modelId="{E36909E5-B9D6-4779-B60E-8FF422B32BC4}" srcId="{294F3585-F7EF-4EA6-AF0C-6BC71A85DF02}" destId="{6D9C9381-DB9B-4B95-9BF8-87AC34C531BF}" srcOrd="0" destOrd="0" parTransId="{55ED6F6E-63F9-4305-8D89-DBD5713C6DBB}" sibTransId="{67239D01-F266-42F1-BBB8-5B6F06CDAD3E}"/>
    <dgm:cxn modelId="{90408CE7-8060-4C22-9523-94A962C4E28A}" type="presOf" srcId="{DB3FFCB3-7067-4FA9-8744-1EB7F7C10054}" destId="{DED7426B-0627-42BE-962E-C5A6549CD6FE}" srcOrd="0" destOrd="0" presId="urn:microsoft.com/office/officeart/2005/8/layout/hierarchy1"/>
    <dgm:cxn modelId="{58D661E8-F161-46E0-B2F1-DA8EFA589EEE}" srcId="{F413628C-7641-4057-88F8-D862D7D37DCD}" destId="{E7E42F31-9B45-4CCD-85F0-E3FC4BEFC5F7}" srcOrd="0" destOrd="0" parTransId="{B9EB5DA1-5EA2-4978-8AC5-5D2CBADA1A66}" sibTransId="{C84BB861-4D5B-4DE5-8FC2-63998292F117}"/>
    <dgm:cxn modelId="{ABA671E8-793F-4E16-B849-6B56EC0D83F3}" type="presOf" srcId="{A05C73E6-9E67-4E66-92D9-72AC5917FDE8}" destId="{60ABB617-193D-432D-B6B1-CB66F3CE343D}" srcOrd="0" destOrd="0" presId="urn:microsoft.com/office/officeart/2005/8/layout/hierarchy1"/>
    <dgm:cxn modelId="{92717FEC-75F1-4873-BE62-128270595833}" type="presOf" srcId="{955599A5-CCC7-4782-864E-0750FAFF35E8}" destId="{62EE6E01-CFD5-4F03-9F9E-28AD88438BF2}" srcOrd="0" destOrd="0" presId="urn:microsoft.com/office/officeart/2005/8/layout/hierarchy1"/>
    <dgm:cxn modelId="{586E61FE-0968-4769-AC08-F0B65966FFD7}" srcId="{5691619C-067D-434C-AD02-7B266EB71990}" destId="{15C3C431-2BEE-4B80-AE1B-89A1C646D93B}" srcOrd="0" destOrd="0" parTransId="{24C0FA60-903F-472F-971E-B6DF89AFBD24}" sibTransId="{04652E60-307D-48EC-BDC4-17CCE39D57B3}"/>
    <dgm:cxn modelId="{C9632A57-0E88-40CF-83F7-962844F26893}" type="presParOf" srcId="{9A438294-AD53-403B-BA9F-BB825B8B5864}" destId="{8A5E060A-2C31-4534-BEC4-0830E60B4CFC}" srcOrd="0" destOrd="0" presId="urn:microsoft.com/office/officeart/2005/8/layout/hierarchy1"/>
    <dgm:cxn modelId="{3EE6B8BC-74D5-4174-80AC-5B9E7A265DD0}" type="presParOf" srcId="{8A5E060A-2C31-4534-BEC4-0830E60B4CFC}" destId="{66D87C3C-FC08-400D-9B4F-CB855F15AD50}" srcOrd="0" destOrd="0" presId="urn:microsoft.com/office/officeart/2005/8/layout/hierarchy1"/>
    <dgm:cxn modelId="{D98DC732-B07E-4D3C-9276-317254A61E02}" type="presParOf" srcId="{66D87C3C-FC08-400D-9B4F-CB855F15AD50}" destId="{4E53D41B-CAFD-477B-9276-B97AD9BAC46E}" srcOrd="0" destOrd="0" presId="urn:microsoft.com/office/officeart/2005/8/layout/hierarchy1"/>
    <dgm:cxn modelId="{698D32B9-44BA-4E1F-B908-DDB389972733}" type="presParOf" srcId="{66D87C3C-FC08-400D-9B4F-CB855F15AD50}" destId="{F856D1F1-6CE0-4E40-8C46-88A729B08807}" srcOrd="1" destOrd="0" presId="urn:microsoft.com/office/officeart/2005/8/layout/hierarchy1"/>
    <dgm:cxn modelId="{E126DE00-8DF3-4924-B472-D509692CEEEE}" type="presParOf" srcId="{8A5E060A-2C31-4534-BEC4-0830E60B4CFC}" destId="{E729F0C8-4430-4ECF-8338-81E56348595A}" srcOrd="1" destOrd="0" presId="urn:microsoft.com/office/officeart/2005/8/layout/hierarchy1"/>
    <dgm:cxn modelId="{B7628094-5AFD-43A3-AAE5-EE2CC8D50FC9}" type="presParOf" srcId="{E729F0C8-4430-4ECF-8338-81E56348595A}" destId="{60ABB617-193D-432D-B6B1-CB66F3CE343D}" srcOrd="0" destOrd="0" presId="urn:microsoft.com/office/officeart/2005/8/layout/hierarchy1"/>
    <dgm:cxn modelId="{1486FE86-9D7A-4F71-91F2-787FEFDD92F9}" type="presParOf" srcId="{E729F0C8-4430-4ECF-8338-81E56348595A}" destId="{5BAC4B3F-DFEE-4C18-97A4-2AEF4DE7B2EC}" srcOrd="1" destOrd="0" presId="urn:microsoft.com/office/officeart/2005/8/layout/hierarchy1"/>
    <dgm:cxn modelId="{1382501A-BAB2-4173-AFE3-81CCC223B27A}" type="presParOf" srcId="{5BAC4B3F-DFEE-4C18-97A4-2AEF4DE7B2EC}" destId="{0447FE07-F53F-43FD-BE1C-A9B4B7D37501}" srcOrd="0" destOrd="0" presId="urn:microsoft.com/office/officeart/2005/8/layout/hierarchy1"/>
    <dgm:cxn modelId="{D88F69F4-6CAB-43AC-AF8A-5D76FF8C2815}" type="presParOf" srcId="{0447FE07-F53F-43FD-BE1C-A9B4B7D37501}" destId="{6D2C203F-F6BC-4D28-9BB5-0F3A6E7F3E41}" srcOrd="0" destOrd="0" presId="urn:microsoft.com/office/officeart/2005/8/layout/hierarchy1"/>
    <dgm:cxn modelId="{CA7AF6E6-01F8-4845-9C12-D92523A47285}" type="presParOf" srcId="{0447FE07-F53F-43FD-BE1C-A9B4B7D37501}" destId="{1DCCC4B5-C87F-42A4-B945-00EFA78B0898}" srcOrd="1" destOrd="0" presId="urn:microsoft.com/office/officeart/2005/8/layout/hierarchy1"/>
    <dgm:cxn modelId="{EDB9FC84-D60E-41B9-AAD4-EB975901FF02}" type="presParOf" srcId="{5BAC4B3F-DFEE-4C18-97A4-2AEF4DE7B2EC}" destId="{03355E07-3858-4F4A-BC64-F99A0F35F3FB}" srcOrd="1" destOrd="0" presId="urn:microsoft.com/office/officeart/2005/8/layout/hierarchy1"/>
    <dgm:cxn modelId="{80F733F3-3373-4810-9D63-2D43CB9AC9D0}" type="presParOf" srcId="{03355E07-3858-4F4A-BC64-F99A0F35F3FB}" destId="{62EDE00E-DEDF-435A-A856-7D83BAA207AD}" srcOrd="0" destOrd="0" presId="urn:microsoft.com/office/officeart/2005/8/layout/hierarchy1"/>
    <dgm:cxn modelId="{35883A94-055C-4F93-9DF9-8E0CDBA9D899}" type="presParOf" srcId="{03355E07-3858-4F4A-BC64-F99A0F35F3FB}" destId="{EE7FCDEC-1818-496D-A255-52B3C17506D6}" srcOrd="1" destOrd="0" presId="urn:microsoft.com/office/officeart/2005/8/layout/hierarchy1"/>
    <dgm:cxn modelId="{2B8B4D7D-AA34-4655-8267-138CE8D36EAF}" type="presParOf" srcId="{EE7FCDEC-1818-496D-A255-52B3C17506D6}" destId="{2CFFF90C-5FA4-4643-B3F4-E0B1493446BB}" srcOrd="0" destOrd="0" presId="urn:microsoft.com/office/officeart/2005/8/layout/hierarchy1"/>
    <dgm:cxn modelId="{AD7F6EBD-5B1B-4B7F-BB0B-1407ADF51FF0}" type="presParOf" srcId="{2CFFF90C-5FA4-4643-B3F4-E0B1493446BB}" destId="{EC79B36A-F6B3-4E79-9734-5C4126F652EA}" srcOrd="0" destOrd="0" presId="urn:microsoft.com/office/officeart/2005/8/layout/hierarchy1"/>
    <dgm:cxn modelId="{758F55EF-FC3D-427E-8FE3-4119157B5CA6}" type="presParOf" srcId="{2CFFF90C-5FA4-4643-B3F4-E0B1493446BB}" destId="{664C467D-5683-44D3-918E-E97C03194013}" srcOrd="1" destOrd="0" presId="urn:microsoft.com/office/officeart/2005/8/layout/hierarchy1"/>
    <dgm:cxn modelId="{7C4674E5-E6C3-47FE-B3B9-5D9C35CA50B7}" type="presParOf" srcId="{EE7FCDEC-1818-496D-A255-52B3C17506D6}" destId="{60FD3A28-6A0F-46DA-86F0-40A4DCE9C49F}" srcOrd="1" destOrd="0" presId="urn:microsoft.com/office/officeart/2005/8/layout/hierarchy1"/>
    <dgm:cxn modelId="{9694FA26-0E92-4E18-98BC-AC0D19E2345A}" type="presParOf" srcId="{60FD3A28-6A0F-46DA-86F0-40A4DCE9C49F}" destId="{EE33B65E-27A8-4C49-962B-1CDA337D4352}" srcOrd="0" destOrd="0" presId="urn:microsoft.com/office/officeart/2005/8/layout/hierarchy1"/>
    <dgm:cxn modelId="{3BF85F38-8BF3-4E4F-9775-28B6517D93A3}" type="presParOf" srcId="{60FD3A28-6A0F-46DA-86F0-40A4DCE9C49F}" destId="{36F26040-E65D-4887-B7C5-B685EDF51DFB}" srcOrd="1" destOrd="0" presId="urn:microsoft.com/office/officeart/2005/8/layout/hierarchy1"/>
    <dgm:cxn modelId="{B4202BE2-61D5-4C2B-9C26-B9A2FF9C441F}" type="presParOf" srcId="{36F26040-E65D-4887-B7C5-B685EDF51DFB}" destId="{57EBCA65-B0B3-4948-BFAF-A6CDE727BE29}" srcOrd="0" destOrd="0" presId="urn:microsoft.com/office/officeart/2005/8/layout/hierarchy1"/>
    <dgm:cxn modelId="{F043758C-9D91-48D8-92E3-3EB7CB426385}" type="presParOf" srcId="{57EBCA65-B0B3-4948-BFAF-A6CDE727BE29}" destId="{B71C61FB-4FB5-4914-9BB5-4D2C38CB916F}" srcOrd="0" destOrd="0" presId="urn:microsoft.com/office/officeart/2005/8/layout/hierarchy1"/>
    <dgm:cxn modelId="{36EC61F7-6D2C-41D9-A39C-29476A7DFF63}" type="presParOf" srcId="{57EBCA65-B0B3-4948-BFAF-A6CDE727BE29}" destId="{DED7426B-0627-42BE-962E-C5A6549CD6FE}" srcOrd="1" destOrd="0" presId="urn:microsoft.com/office/officeart/2005/8/layout/hierarchy1"/>
    <dgm:cxn modelId="{5C894EB0-5CB3-4130-9A9B-D09DD7AFDE7F}" type="presParOf" srcId="{36F26040-E65D-4887-B7C5-B685EDF51DFB}" destId="{DBCA4965-26E7-4A95-A45D-BDB3DFA54476}" srcOrd="1" destOrd="0" presId="urn:microsoft.com/office/officeart/2005/8/layout/hierarchy1"/>
    <dgm:cxn modelId="{CF6B6501-C596-40AC-B058-4D2806502F8A}" type="presParOf" srcId="{03355E07-3858-4F4A-BC64-F99A0F35F3FB}" destId="{AB706057-8380-42B6-8906-C1C391AEE0A1}" srcOrd="2" destOrd="0" presId="urn:microsoft.com/office/officeart/2005/8/layout/hierarchy1"/>
    <dgm:cxn modelId="{D8002884-4140-47A5-9D7D-3AE8440873CF}" type="presParOf" srcId="{03355E07-3858-4F4A-BC64-F99A0F35F3FB}" destId="{4BE098BB-6AC5-4DE4-9CAB-BB875035296F}" srcOrd="3" destOrd="0" presId="urn:microsoft.com/office/officeart/2005/8/layout/hierarchy1"/>
    <dgm:cxn modelId="{4CECC125-8AC5-43A9-A165-5A91BBB6FF53}" type="presParOf" srcId="{4BE098BB-6AC5-4DE4-9CAB-BB875035296F}" destId="{2EA44E45-0393-4C36-A6B8-8F583A45DAE8}" srcOrd="0" destOrd="0" presId="urn:microsoft.com/office/officeart/2005/8/layout/hierarchy1"/>
    <dgm:cxn modelId="{CB0F00AB-B1A8-40D6-B66E-27DEBCC8BC8F}" type="presParOf" srcId="{2EA44E45-0393-4C36-A6B8-8F583A45DAE8}" destId="{5852C200-6122-42C0-BDCC-4DFB2C7FC926}" srcOrd="0" destOrd="0" presId="urn:microsoft.com/office/officeart/2005/8/layout/hierarchy1"/>
    <dgm:cxn modelId="{9052F04B-2B52-480D-BDFF-6BC7C37E3F08}" type="presParOf" srcId="{2EA44E45-0393-4C36-A6B8-8F583A45DAE8}" destId="{62EE6E01-CFD5-4F03-9F9E-28AD88438BF2}" srcOrd="1" destOrd="0" presId="urn:microsoft.com/office/officeart/2005/8/layout/hierarchy1"/>
    <dgm:cxn modelId="{2C25472B-77AE-4422-BE07-DA24A4FCFFAE}" type="presParOf" srcId="{4BE098BB-6AC5-4DE4-9CAB-BB875035296F}" destId="{99D8B99B-C685-41F6-92B4-08D6B1538F8A}" srcOrd="1" destOrd="0" presId="urn:microsoft.com/office/officeart/2005/8/layout/hierarchy1"/>
    <dgm:cxn modelId="{140345E6-3CCB-4FE6-A88D-C368E63F9EBD}" type="presParOf" srcId="{99D8B99B-C685-41F6-92B4-08D6B1538F8A}" destId="{F6CE9015-9AAD-489F-8331-05EE0AA5788C}" srcOrd="0" destOrd="0" presId="urn:microsoft.com/office/officeart/2005/8/layout/hierarchy1"/>
    <dgm:cxn modelId="{E3F41AB0-69B3-46CC-A05A-78F8ABC29AE7}" type="presParOf" srcId="{99D8B99B-C685-41F6-92B4-08D6B1538F8A}" destId="{BC5D2934-D5A1-47DF-872B-DE93D4040047}" srcOrd="1" destOrd="0" presId="urn:microsoft.com/office/officeart/2005/8/layout/hierarchy1"/>
    <dgm:cxn modelId="{89757F06-6285-4A95-BB01-59BC6D53CE8D}" type="presParOf" srcId="{BC5D2934-D5A1-47DF-872B-DE93D4040047}" destId="{6DEE8660-A105-4EE1-BEB6-B43F632CD941}" srcOrd="0" destOrd="0" presId="urn:microsoft.com/office/officeart/2005/8/layout/hierarchy1"/>
    <dgm:cxn modelId="{75AD1D22-48B8-4A56-8A04-27D66D168C74}" type="presParOf" srcId="{6DEE8660-A105-4EE1-BEB6-B43F632CD941}" destId="{958E85E2-627A-4BFB-B4AC-ECCCDAA60048}" srcOrd="0" destOrd="0" presId="urn:microsoft.com/office/officeart/2005/8/layout/hierarchy1"/>
    <dgm:cxn modelId="{D5A993F1-C43B-4C4C-BFCA-CAA951FE5CF4}" type="presParOf" srcId="{6DEE8660-A105-4EE1-BEB6-B43F632CD941}" destId="{C55A8DDB-7844-4649-98D1-B6B077B2CA44}" srcOrd="1" destOrd="0" presId="urn:microsoft.com/office/officeart/2005/8/layout/hierarchy1"/>
    <dgm:cxn modelId="{94BB455C-F9BF-4BED-A120-D258E13719F0}" type="presParOf" srcId="{BC5D2934-D5A1-47DF-872B-DE93D4040047}" destId="{F69A98F3-3BC0-4891-BCA3-F1E9BF366D66}" srcOrd="1" destOrd="0" presId="urn:microsoft.com/office/officeart/2005/8/layout/hierarchy1"/>
    <dgm:cxn modelId="{1D43DBBE-EABE-48C7-9113-55CD5AC15B15}" type="presParOf" srcId="{E729F0C8-4430-4ECF-8338-81E56348595A}" destId="{9108DE7C-F97A-4BDB-8C4C-23F75CA2AF71}" srcOrd="2" destOrd="0" presId="urn:microsoft.com/office/officeart/2005/8/layout/hierarchy1"/>
    <dgm:cxn modelId="{0B28FF55-89DA-4BC1-A50A-E1CD51B2BB1D}" type="presParOf" srcId="{E729F0C8-4430-4ECF-8338-81E56348595A}" destId="{664D35E5-DAC1-4757-BDA7-85CFA17E459C}" srcOrd="3" destOrd="0" presId="urn:microsoft.com/office/officeart/2005/8/layout/hierarchy1"/>
    <dgm:cxn modelId="{E7F4E0A9-9B17-47F4-8389-F93BBB80038B}" type="presParOf" srcId="{664D35E5-DAC1-4757-BDA7-85CFA17E459C}" destId="{C8BF38C9-773A-4052-9EEE-13869C07CBAF}" srcOrd="0" destOrd="0" presId="urn:microsoft.com/office/officeart/2005/8/layout/hierarchy1"/>
    <dgm:cxn modelId="{4D1EECA3-D275-4D15-8D87-3D93233FBFB4}" type="presParOf" srcId="{C8BF38C9-773A-4052-9EEE-13869C07CBAF}" destId="{506569C9-DDD3-4853-93DF-07DF29D61E74}" srcOrd="0" destOrd="0" presId="urn:microsoft.com/office/officeart/2005/8/layout/hierarchy1"/>
    <dgm:cxn modelId="{3F7B870D-675B-4945-BF0C-52ED496BB9E3}" type="presParOf" srcId="{C8BF38C9-773A-4052-9EEE-13869C07CBAF}" destId="{37A007AE-858D-4C95-95D8-615357F4879C}" srcOrd="1" destOrd="0" presId="urn:microsoft.com/office/officeart/2005/8/layout/hierarchy1"/>
    <dgm:cxn modelId="{E0CFF5EF-46B1-4529-9EE1-6878114F1718}" type="presParOf" srcId="{664D35E5-DAC1-4757-BDA7-85CFA17E459C}" destId="{573E5C41-3E49-4D75-BBAB-5789E249FFEE}" srcOrd="1" destOrd="0" presId="urn:microsoft.com/office/officeart/2005/8/layout/hierarchy1"/>
    <dgm:cxn modelId="{6769A0FB-2B4A-49DA-9700-E4BC4022EFE3}" type="presParOf" srcId="{573E5C41-3E49-4D75-BBAB-5789E249FFEE}" destId="{960E9E6D-4568-43C4-8758-8317F9FBA8A2}" srcOrd="0" destOrd="0" presId="urn:microsoft.com/office/officeart/2005/8/layout/hierarchy1"/>
    <dgm:cxn modelId="{5D50BB40-91A5-48DE-B838-EAE7F76B9507}" type="presParOf" srcId="{573E5C41-3E49-4D75-BBAB-5789E249FFEE}" destId="{69EFFFFE-54A5-4A9B-833C-945545916AA2}" srcOrd="1" destOrd="0" presId="urn:microsoft.com/office/officeart/2005/8/layout/hierarchy1"/>
    <dgm:cxn modelId="{AA4E8CFD-F30B-4DF8-BC4B-54F3E5CBD9E4}" type="presParOf" srcId="{69EFFFFE-54A5-4A9B-833C-945545916AA2}" destId="{D3941AA3-7E83-4B1D-A457-118CD999EA5F}" srcOrd="0" destOrd="0" presId="urn:microsoft.com/office/officeart/2005/8/layout/hierarchy1"/>
    <dgm:cxn modelId="{DDEAA806-7834-4713-9822-502944568DC2}" type="presParOf" srcId="{D3941AA3-7E83-4B1D-A457-118CD999EA5F}" destId="{C3AF2AF5-B758-48C4-990E-8FDF6FF227C0}" srcOrd="0" destOrd="0" presId="urn:microsoft.com/office/officeart/2005/8/layout/hierarchy1"/>
    <dgm:cxn modelId="{A401512C-C951-4DC7-9BEE-2B10E48F647D}" type="presParOf" srcId="{D3941AA3-7E83-4B1D-A457-118CD999EA5F}" destId="{ECF3074A-26A8-4044-8E50-2A93A4159052}" srcOrd="1" destOrd="0" presId="urn:microsoft.com/office/officeart/2005/8/layout/hierarchy1"/>
    <dgm:cxn modelId="{F0361AA5-7435-491C-92F1-F1BAC545E4DF}" type="presParOf" srcId="{69EFFFFE-54A5-4A9B-833C-945545916AA2}" destId="{D7813382-6B37-469A-AD35-4F088416EF73}" srcOrd="1" destOrd="0" presId="urn:microsoft.com/office/officeart/2005/8/layout/hierarchy1"/>
    <dgm:cxn modelId="{98325720-2F83-4C46-AB47-B225065F333C}" type="presParOf" srcId="{D7813382-6B37-469A-AD35-4F088416EF73}" destId="{59F93F27-B9E3-4C90-A515-86BCC29B0A88}" srcOrd="0" destOrd="0" presId="urn:microsoft.com/office/officeart/2005/8/layout/hierarchy1"/>
    <dgm:cxn modelId="{0CF35156-854F-4305-976D-942DA3DC2D05}" type="presParOf" srcId="{D7813382-6B37-469A-AD35-4F088416EF73}" destId="{542F80E1-D9F2-439A-BDD6-FB750296040D}" srcOrd="1" destOrd="0" presId="urn:microsoft.com/office/officeart/2005/8/layout/hierarchy1"/>
    <dgm:cxn modelId="{64631AA6-EB74-4D19-8DD4-41DFC2C2C5A5}" type="presParOf" srcId="{542F80E1-D9F2-439A-BDD6-FB750296040D}" destId="{3CECBBA3-646E-4E4C-943F-6A92616F29A0}" srcOrd="0" destOrd="0" presId="urn:microsoft.com/office/officeart/2005/8/layout/hierarchy1"/>
    <dgm:cxn modelId="{DA1F797E-127E-441D-9737-D110EB143550}" type="presParOf" srcId="{3CECBBA3-646E-4E4C-943F-6A92616F29A0}" destId="{0F23D5FA-D888-4B58-934E-1E3ED37B02DB}" srcOrd="0" destOrd="0" presId="urn:microsoft.com/office/officeart/2005/8/layout/hierarchy1"/>
    <dgm:cxn modelId="{E5D26B5A-CD4F-4B3E-9F8C-FB95AE6EC774}" type="presParOf" srcId="{3CECBBA3-646E-4E4C-943F-6A92616F29A0}" destId="{40EB89BC-054D-417A-A4EC-EFAD87857ACD}" srcOrd="1" destOrd="0" presId="urn:microsoft.com/office/officeart/2005/8/layout/hierarchy1"/>
    <dgm:cxn modelId="{97A0A84B-F7B1-4A4B-9317-EC9035966639}" type="presParOf" srcId="{542F80E1-D9F2-439A-BDD6-FB750296040D}" destId="{A0418108-79AE-4B01-A66E-5C6BE45042EE}" srcOrd="1" destOrd="0" presId="urn:microsoft.com/office/officeart/2005/8/layout/hierarchy1"/>
    <dgm:cxn modelId="{7976F76D-277F-4BE5-B479-9C7867C7D60A}" type="presParOf" srcId="{573E5C41-3E49-4D75-BBAB-5789E249FFEE}" destId="{8B42DE77-D5BB-4AFE-A826-F46751FB397E}" srcOrd="2" destOrd="0" presId="urn:microsoft.com/office/officeart/2005/8/layout/hierarchy1"/>
    <dgm:cxn modelId="{D9928DC9-795B-438C-9C7C-3F1A1FCDC99C}" type="presParOf" srcId="{573E5C41-3E49-4D75-BBAB-5789E249FFEE}" destId="{394B845F-2251-493F-A314-BD841A043B41}" srcOrd="3" destOrd="0" presId="urn:microsoft.com/office/officeart/2005/8/layout/hierarchy1"/>
    <dgm:cxn modelId="{DAAE7D5C-8A56-4FBC-80DF-116B658E3D46}" type="presParOf" srcId="{394B845F-2251-493F-A314-BD841A043B41}" destId="{6B9F7902-AF9E-4174-BFAC-E6C3D7F0F40B}" srcOrd="0" destOrd="0" presId="urn:microsoft.com/office/officeart/2005/8/layout/hierarchy1"/>
    <dgm:cxn modelId="{DB76D929-3E84-448A-B1EC-21D2971C16B3}" type="presParOf" srcId="{6B9F7902-AF9E-4174-BFAC-E6C3D7F0F40B}" destId="{BBF15C57-6002-4C2A-8FF0-0117B5E5B6A2}" srcOrd="0" destOrd="0" presId="urn:microsoft.com/office/officeart/2005/8/layout/hierarchy1"/>
    <dgm:cxn modelId="{2661DE46-2CDF-4835-B6DF-E58DC9441A3D}" type="presParOf" srcId="{6B9F7902-AF9E-4174-BFAC-E6C3D7F0F40B}" destId="{DDFAD3AD-9BCD-4049-A81E-B5D2568CAE00}" srcOrd="1" destOrd="0" presId="urn:microsoft.com/office/officeart/2005/8/layout/hierarchy1"/>
    <dgm:cxn modelId="{6133F1AD-6D1D-4DD6-8A9B-FB01183B15C4}" type="presParOf" srcId="{394B845F-2251-493F-A314-BD841A043B41}" destId="{F96484AD-BA49-4126-A848-C7C182D1F651}" srcOrd="1" destOrd="0" presId="urn:microsoft.com/office/officeart/2005/8/layout/hierarchy1"/>
    <dgm:cxn modelId="{4C1F6C51-692D-46BF-9049-1BDF142F8132}" type="presParOf" srcId="{F96484AD-BA49-4126-A848-C7C182D1F651}" destId="{3D19EC3A-E19B-4B34-B028-7D55F078BBEF}" srcOrd="0" destOrd="0" presId="urn:microsoft.com/office/officeart/2005/8/layout/hierarchy1"/>
    <dgm:cxn modelId="{BD6504C7-52E2-43F2-80EC-AADD82247B61}" type="presParOf" srcId="{F96484AD-BA49-4126-A848-C7C182D1F651}" destId="{B7A28698-08C1-47F4-845C-8AD3B171EAEE}" srcOrd="1" destOrd="0" presId="urn:microsoft.com/office/officeart/2005/8/layout/hierarchy1"/>
    <dgm:cxn modelId="{DCDDD0D6-1EEA-4C0F-B5CA-36B4C33D7CAB}" type="presParOf" srcId="{B7A28698-08C1-47F4-845C-8AD3B171EAEE}" destId="{D7A53290-FAAB-4D28-BA30-D557B915038A}" srcOrd="0" destOrd="0" presId="urn:microsoft.com/office/officeart/2005/8/layout/hierarchy1"/>
    <dgm:cxn modelId="{E3FED555-90CC-4380-9766-1F311883241E}" type="presParOf" srcId="{D7A53290-FAAB-4D28-BA30-D557B915038A}" destId="{106F4E2E-64FA-433F-B293-DBDDE73432D6}" srcOrd="0" destOrd="0" presId="urn:microsoft.com/office/officeart/2005/8/layout/hierarchy1"/>
    <dgm:cxn modelId="{D71944EE-9C5C-4929-936A-707462333A87}" type="presParOf" srcId="{D7A53290-FAAB-4D28-BA30-D557B915038A}" destId="{39950275-D730-4BA9-AB0E-CC747302E2B5}" srcOrd="1" destOrd="0" presId="urn:microsoft.com/office/officeart/2005/8/layout/hierarchy1"/>
    <dgm:cxn modelId="{2251EA5E-D381-475B-A0B7-A4D6272CCFCB}" type="presParOf" srcId="{B7A28698-08C1-47F4-845C-8AD3B171EAEE}" destId="{BE6251E3-5BFD-461B-89E2-36A08CE1144E}" srcOrd="1" destOrd="0" presId="urn:microsoft.com/office/officeart/2005/8/layout/hierarchy1"/>
    <dgm:cxn modelId="{7CB333FA-3ECB-4DF0-A5C8-F3CD7F8BBD65}" type="presParOf" srcId="{573E5C41-3E49-4D75-BBAB-5789E249FFEE}" destId="{462D5431-4A5A-4DC8-B46D-752CC6AEA752}" srcOrd="4" destOrd="0" presId="urn:microsoft.com/office/officeart/2005/8/layout/hierarchy1"/>
    <dgm:cxn modelId="{32CC3C41-57F1-4FF9-AB99-6829C934818D}" type="presParOf" srcId="{573E5C41-3E49-4D75-BBAB-5789E249FFEE}" destId="{30C2ECCD-32CA-43AE-9784-F05318C03392}" srcOrd="5" destOrd="0" presId="urn:microsoft.com/office/officeart/2005/8/layout/hierarchy1"/>
    <dgm:cxn modelId="{058C57F5-2DBA-45F6-904E-6877A740F637}" type="presParOf" srcId="{30C2ECCD-32CA-43AE-9784-F05318C03392}" destId="{B6D6A21A-D068-42DE-8838-49D06A929B71}" srcOrd="0" destOrd="0" presId="urn:microsoft.com/office/officeart/2005/8/layout/hierarchy1"/>
    <dgm:cxn modelId="{A3FB8B4F-89A4-4964-BC28-27C409E28BDA}" type="presParOf" srcId="{B6D6A21A-D068-42DE-8838-49D06A929B71}" destId="{F1246FF5-B3A0-408E-B566-FFF771C48379}" srcOrd="0" destOrd="0" presId="urn:microsoft.com/office/officeart/2005/8/layout/hierarchy1"/>
    <dgm:cxn modelId="{C73A7326-7898-4147-8B1E-8E5B62D16A08}" type="presParOf" srcId="{B6D6A21A-D068-42DE-8838-49D06A929B71}" destId="{DC697865-B7D7-4060-ACE1-F0CFED01554F}" srcOrd="1" destOrd="0" presId="urn:microsoft.com/office/officeart/2005/8/layout/hierarchy1"/>
    <dgm:cxn modelId="{53E42131-8D50-402A-BB76-E2F8C1D9B1F1}" type="presParOf" srcId="{30C2ECCD-32CA-43AE-9784-F05318C03392}" destId="{A2456C3B-3ABC-49DB-BA59-4BA1E7352B1F}" srcOrd="1" destOrd="0" presId="urn:microsoft.com/office/officeart/2005/8/layout/hierarchy1"/>
    <dgm:cxn modelId="{811B565B-227C-4F90-8746-85C0E435E5FB}" type="presParOf" srcId="{A2456C3B-3ABC-49DB-BA59-4BA1E7352B1F}" destId="{EAF322CD-038E-45F3-9D68-C33859A13796}" srcOrd="0" destOrd="0" presId="urn:microsoft.com/office/officeart/2005/8/layout/hierarchy1"/>
    <dgm:cxn modelId="{A26FA5AE-8329-404C-9A7C-429F84B2028F}" type="presParOf" srcId="{A2456C3B-3ABC-49DB-BA59-4BA1E7352B1F}" destId="{EB61C677-5F73-4081-8A5B-21A97B9A591A}" srcOrd="1" destOrd="0" presId="urn:microsoft.com/office/officeart/2005/8/layout/hierarchy1"/>
    <dgm:cxn modelId="{DF3AA37B-9790-4A55-AAF4-DE47DB1A1294}" type="presParOf" srcId="{EB61C677-5F73-4081-8A5B-21A97B9A591A}" destId="{EDB639F0-16BC-4BA6-81F9-55570DFFAC64}" srcOrd="0" destOrd="0" presId="urn:microsoft.com/office/officeart/2005/8/layout/hierarchy1"/>
    <dgm:cxn modelId="{A5ECE0D9-0CC6-43F1-B5F5-7A21E49E15FA}" type="presParOf" srcId="{EDB639F0-16BC-4BA6-81F9-55570DFFAC64}" destId="{CFD0009C-B261-4968-87DB-D03ECC4D6F77}" srcOrd="0" destOrd="0" presId="urn:microsoft.com/office/officeart/2005/8/layout/hierarchy1"/>
    <dgm:cxn modelId="{A2EED743-BB9B-460B-87BD-DA078C9765E2}" type="presParOf" srcId="{EDB639F0-16BC-4BA6-81F9-55570DFFAC64}" destId="{86C314B2-7F86-4CA7-9C0E-4C2718F9DDF1}" srcOrd="1" destOrd="0" presId="urn:microsoft.com/office/officeart/2005/8/layout/hierarchy1"/>
    <dgm:cxn modelId="{35B05DDA-DE2D-4E88-9BCE-437E508525EB}" type="presParOf" srcId="{EB61C677-5F73-4081-8A5B-21A97B9A591A}" destId="{A7C517FE-4DB1-466E-859F-3C3DC8AD3C52}" srcOrd="1" destOrd="0" presId="urn:microsoft.com/office/officeart/2005/8/layout/hierarchy1"/>
    <dgm:cxn modelId="{CE4781C4-24F4-4728-90BA-4D1470547C2B}" type="presParOf" srcId="{573E5C41-3E49-4D75-BBAB-5789E249FFEE}" destId="{FA6D46E8-E9C5-4735-AEDF-D3349629AF92}" srcOrd="6" destOrd="0" presId="urn:microsoft.com/office/officeart/2005/8/layout/hierarchy1"/>
    <dgm:cxn modelId="{596443C9-C3B6-4CA2-9F69-581CCE301546}" type="presParOf" srcId="{573E5C41-3E49-4D75-BBAB-5789E249FFEE}" destId="{70BADCB4-FC7F-4EEF-8A51-40025AFE07E9}" srcOrd="7" destOrd="0" presId="urn:microsoft.com/office/officeart/2005/8/layout/hierarchy1"/>
    <dgm:cxn modelId="{063C84B0-B523-49A0-AD90-77D48874A728}" type="presParOf" srcId="{70BADCB4-FC7F-4EEF-8A51-40025AFE07E9}" destId="{0A571D8D-5AB9-47E3-81D3-403E07250BD1}" srcOrd="0" destOrd="0" presId="urn:microsoft.com/office/officeart/2005/8/layout/hierarchy1"/>
    <dgm:cxn modelId="{AF1E520C-4642-4578-B79E-2531789CEED6}" type="presParOf" srcId="{0A571D8D-5AB9-47E3-81D3-403E07250BD1}" destId="{307D5072-D6CC-4EB2-ABB0-6D3D8332C924}" srcOrd="0" destOrd="0" presId="urn:microsoft.com/office/officeart/2005/8/layout/hierarchy1"/>
    <dgm:cxn modelId="{11D81F63-6FD1-4942-9A5C-717D4E4BD570}" type="presParOf" srcId="{0A571D8D-5AB9-47E3-81D3-403E07250BD1}" destId="{374FB0BE-2FD5-4C5C-9695-204A09683EE5}" srcOrd="1" destOrd="0" presId="urn:microsoft.com/office/officeart/2005/8/layout/hierarchy1"/>
    <dgm:cxn modelId="{D91A116E-CFF5-4597-AE99-BFD3C957904A}" type="presParOf" srcId="{70BADCB4-FC7F-4EEF-8A51-40025AFE07E9}" destId="{CBB8ECE3-EBDD-4902-9A99-9DBD78593F29}" srcOrd="1" destOrd="0" presId="urn:microsoft.com/office/officeart/2005/8/layout/hierarchy1"/>
    <dgm:cxn modelId="{7D516C74-3FEA-4F85-9544-EA97D13C795D}" type="presParOf" srcId="{CBB8ECE3-EBDD-4902-9A99-9DBD78593F29}" destId="{9B9D2D0C-112D-455F-84B3-9F609956F4B9}" srcOrd="0" destOrd="0" presId="urn:microsoft.com/office/officeart/2005/8/layout/hierarchy1"/>
    <dgm:cxn modelId="{5ED1A450-4ED2-4F21-9297-4CAF53C144B0}" type="presParOf" srcId="{CBB8ECE3-EBDD-4902-9A99-9DBD78593F29}" destId="{824080B1-C8F9-4D2D-A328-9BBB2E85D962}" srcOrd="1" destOrd="0" presId="urn:microsoft.com/office/officeart/2005/8/layout/hierarchy1"/>
    <dgm:cxn modelId="{16EFAB48-6297-41A3-8208-FB6E815843A0}" type="presParOf" srcId="{824080B1-C8F9-4D2D-A328-9BBB2E85D962}" destId="{256B631B-9884-4992-9376-8F43ECAA9728}" srcOrd="0" destOrd="0" presId="urn:microsoft.com/office/officeart/2005/8/layout/hierarchy1"/>
    <dgm:cxn modelId="{2CE7B516-3877-4CBF-99BF-E88BC2B4EE7C}" type="presParOf" srcId="{256B631B-9884-4992-9376-8F43ECAA9728}" destId="{304487A3-A1AE-43BF-8585-88A83B16E99A}" srcOrd="0" destOrd="0" presId="urn:microsoft.com/office/officeart/2005/8/layout/hierarchy1"/>
    <dgm:cxn modelId="{A3CC8239-5053-43D3-AF52-C2C085461CDA}" type="presParOf" srcId="{256B631B-9884-4992-9376-8F43ECAA9728}" destId="{461D2F65-4454-4CF0-AE4B-A5DF84152752}" srcOrd="1" destOrd="0" presId="urn:microsoft.com/office/officeart/2005/8/layout/hierarchy1"/>
    <dgm:cxn modelId="{ECB32C8A-BAC8-49C5-AAE5-659C1FD8F676}" type="presParOf" srcId="{824080B1-C8F9-4D2D-A328-9BBB2E85D962}" destId="{FE6E5A18-95BE-413C-AA86-E574DFD252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D2D0C-112D-455F-84B3-9F609956F4B9}">
      <dsp:nvSpPr>
        <dsp:cNvPr id="0" name=""/>
        <dsp:cNvSpPr/>
      </dsp:nvSpPr>
      <dsp:spPr>
        <a:xfrm>
          <a:off x="8561347" y="3387679"/>
          <a:ext cx="91440" cy="378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588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FA6D46E8-E9C5-4735-AEDF-D3349629AF92}">
      <dsp:nvSpPr>
        <dsp:cNvPr id="0" name=""/>
        <dsp:cNvSpPr/>
      </dsp:nvSpPr>
      <dsp:spPr>
        <a:xfrm>
          <a:off x="6220552" y="2182489"/>
          <a:ext cx="2386515" cy="37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96"/>
              </a:lnTo>
              <a:lnTo>
                <a:pt x="2386515" y="257996"/>
              </a:lnTo>
              <a:lnTo>
                <a:pt x="2386515" y="378588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EAF322CD-038E-45F3-9D68-C33859A13796}">
      <dsp:nvSpPr>
        <dsp:cNvPr id="0" name=""/>
        <dsp:cNvSpPr/>
      </dsp:nvSpPr>
      <dsp:spPr>
        <a:xfrm>
          <a:off x="6970337" y="3387679"/>
          <a:ext cx="91440" cy="378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588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462D5431-4A5A-4DC8-B46D-752CC6AEA752}">
      <dsp:nvSpPr>
        <dsp:cNvPr id="0" name=""/>
        <dsp:cNvSpPr/>
      </dsp:nvSpPr>
      <dsp:spPr>
        <a:xfrm>
          <a:off x="6220552" y="2182489"/>
          <a:ext cx="795505" cy="37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96"/>
              </a:lnTo>
              <a:lnTo>
                <a:pt x="795505" y="257996"/>
              </a:lnTo>
              <a:lnTo>
                <a:pt x="795505" y="378588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3D19EC3A-E19B-4B34-B028-7D55F078BBEF}">
      <dsp:nvSpPr>
        <dsp:cNvPr id="0" name=""/>
        <dsp:cNvSpPr/>
      </dsp:nvSpPr>
      <dsp:spPr>
        <a:xfrm>
          <a:off x="5379327" y="3387679"/>
          <a:ext cx="91440" cy="378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588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8B42DE77-D5BB-4AFE-A826-F46751FB397E}">
      <dsp:nvSpPr>
        <dsp:cNvPr id="0" name=""/>
        <dsp:cNvSpPr/>
      </dsp:nvSpPr>
      <dsp:spPr>
        <a:xfrm>
          <a:off x="5425047" y="2182489"/>
          <a:ext cx="795505" cy="378588"/>
        </a:xfrm>
        <a:custGeom>
          <a:avLst/>
          <a:gdLst/>
          <a:ahLst/>
          <a:cxnLst/>
          <a:rect l="0" t="0" r="0" b="0"/>
          <a:pathLst>
            <a:path>
              <a:moveTo>
                <a:pt x="795505" y="0"/>
              </a:moveTo>
              <a:lnTo>
                <a:pt x="795505" y="257996"/>
              </a:lnTo>
              <a:lnTo>
                <a:pt x="0" y="257996"/>
              </a:lnTo>
              <a:lnTo>
                <a:pt x="0" y="378588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59F93F27-B9E3-4C90-A515-86BCC29B0A88}">
      <dsp:nvSpPr>
        <dsp:cNvPr id="0" name=""/>
        <dsp:cNvSpPr/>
      </dsp:nvSpPr>
      <dsp:spPr>
        <a:xfrm>
          <a:off x="3788316" y="3387679"/>
          <a:ext cx="91440" cy="378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588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960E9E6D-4568-43C4-8758-8317F9FBA8A2}">
      <dsp:nvSpPr>
        <dsp:cNvPr id="0" name=""/>
        <dsp:cNvSpPr/>
      </dsp:nvSpPr>
      <dsp:spPr>
        <a:xfrm>
          <a:off x="3834036" y="2182489"/>
          <a:ext cx="2386515" cy="378588"/>
        </a:xfrm>
        <a:custGeom>
          <a:avLst/>
          <a:gdLst/>
          <a:ahLst/>
          <a:cxnLst/>
          <a:rect l="0" t="0" r="0" b="0"/>
          <a:pathLst>
            <a:path>
              <a:moveTo>
                <a:pt x="2386515" y="0"/>
              </a:moveTo>
              <a:lnTo>
                <a:pt x="2386515" y="257996"/>
              </a:lnTo>
              <a:lnTo>
                <a:pt x="0" y="257996"/>
              </a:lnTo>
              <a:lnTo>
                <a:pt x="0" y="378588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9108DE7C-F97A-4BDB-8C4C-23F75CA2AF71}">
      <dsp:nvSpPr>
        <dsp:cNvPr id="0" name=""/>
        <dsp:cNvSpPr/>
      </dsp:nvSpPr>
      <dsp:spPr>
        <a:xfrm>
          <a:off x="3834036" y="977298"/>
          <a:ext cx="2386515" cy="37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96"/>
              </a:lnTo>
              <a:lnTo>
                <a:pt x="2386515" y="257996"/>
              </a:lnTo>
              <a:lnTo>
                <a:pt x="2386515" y="378588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F6CE9015-9AAD-489F-8331-05EE0AA5788C}">
      <dsp:nvSpPr>
        <dsp:cNvPr id="0" name=""/>
        <dsp:cNvSpPr/>
      </dsp:nvSpPr>
      <dsp:spPr>
        <a:xfrm>
          <a:off x="2197306" y="3387679"/>
          <a:ext cx="91440" cy="378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588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AB706057-8380-42B6-8906-C1C391AEE0A1}">
      <dsp:nvSpPr>
        <dsp:cNvPr id="0" name=""/>
        <dsp:cNvSpPr/>
      </dsp:nvSpPr>
      <dsp:spPr>
        <a:xfrm>
          <a:off x="1447521" y="2182489"/>
          <a:ext cx="795505" cy="37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96"/>
              </a:lnTo>
              <a:lnTo>
                <a:pt x="795505" y="257996"/>
              </a:lnTo>
              <a:lnTo>
                <a:pt x="795505" y="378588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EE33B65E-27A8-4C49-962B-1CDA337D4352}">
      <dsp:nvSpPr>
        <dsp:cNvPr id="0" name=""/>
        <dsp:cNvSpPr/>
      </dsp:nvSpPr>
      <dsp:spPr>
        <a:xfrm>
          <a:off x="606295" y="3387679"/>
          <a:ext cx="91440" cy="378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588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2EDE00E-DEDF-435A-A856-7D83BAA207AD}">
      <dsp:nvSpPr>
        <dsp:cNvPr id="0" name=""/>
        <dsp:cNvSpPr/>
      </dsp:nvSpPr>
      <dsp:spPr>
        <a:xfrm>
          <a:off x="652015" y="2182489"/>
          <a:ext cx="795505" cy="378588"/>
        </a:xfrm>
        <a:custGeom>
          <a:avLst/>
          <a:gdLst/>
          <a:ahLst/>
          <a:cxnLst/>
          <a:rect l="0" t="0" r="0" b="0"/>
          <a:pathLst>
            <a:path>
              <a:moveTo>
                <a:pt x="795505" y="0"/>
              </a:moveTo>
              <a:lnTo>
                <a:pt x="795505" y="257996"/>
              </a:lnTo>
              <a:lnTo>
                <a:pt x="0" y="257996"/>
              </a:lnTo>
              <a:lnTo>
                <a:pt x="0" y="378588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60ABB617-193D-432D-B6B1-CB66F3CE343D}">
      <dsp:nvSpPr>
        <dsp:cNvPr id="0" name=""/>
        <dsp:cNvSpPr/>
      </dsp:nvSpPr>
      <dsp:spPr>
        <a:xfrm>
          <a:off x="1447521" y="977298"/>
          <a:ext cx="2386515" cy="378588"/>
        </a:xfrm>
        <a:custGeom>
          <a:avLst/>
          <a:gdLst/>
          <a:ahLst/>
          <a:cxnLst/>
          <a:rect l="0" t="0" r="0" b="0"/>
          <a:pathLst>
            <a:path>
              <a:moveTo>
                <a:pt x="2386515" y="0"/>
              </a:moveTo>
              <a:lnTo>
                <a:pt x="2386515" y="257996"/>
              </a:lnTo>
              <a:lnTo>
                <a:pt x="0" y="257996"/>
              </a:lnTo>
              <a:lnTo>
                <a:pt x="0" y="378588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4E53D41B-CAFD-477B-9276-B97AD9BAC46E}">
      <dsp:nvSpPr>
        <dsp:cNvPr id="0" name=""/>
        <dsp:cNvSpPr/>
      </dsp:nvSpPr>
      <dsp:spPr>
        <a:xfrm>
          <a:off x="3183168" y="150696"/>
          <a:ext cx="1301735" cy="826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6D1F1-6CE0-4E40-8C46-88A729B08807}">
      <dsp:nvSpPr>
        <dsp:cNvPr id="0" name=""/>
        <dsp:cNvSpPr/>
      </dsp:nvSpPr>
      <dsp:spPr>
        <a:xfrm>
          <a:off x="3327806" y="288102"/>
          <a:ext cx="1301735" cy="826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Mineral criticality</a:t>
          </a:r>
        </a:p>
      </dsp:txBody>
      <dsp:txXfrm>
        <a:off x="3352016" y="312312"/>
        <a:ext cx="1253315" cy="778182"/>
      </dsp:txXfrm>
    </dsp:sp>
    <dsp:sp modelId="{6D2C203F-F6BC-4D28-9BB5-0F3A6E7F3E41}">
      <dsp:nvSpPr>
        <dsp:cNvPr id="0" name=""/>
        <dsp:cNvSpPr/>
      </dsp:nvSpPr>
      <dsp:spPr>
        <a:xfrm>
          <a:off x="796653" y="1355886"/>
          <a:ext cx="1301735" cy="826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CC4B5-C87F-42A4-B945-00EFA78B0898}">
      <dsp:nvSpPr>
        <dsp:cNvPr id="0" name=""/>
        <dsp:cNvSpPr/>
      </dsp:nvSpPr>
      <dsp:spPr>
        <a:xfrm>
          <a:off x="941290" y="1493292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Economic importance</a:t>
          </a:r>
        </a:p>
      </dsp:txBody>
      <dsp:txXfrm>
        <a:off x="965500" y="1517502"/>
        <a:ext cx="1253315" cy="778182"/>
      </dsp:txXfrm>
    </dsp:sp>
    <dsp:sp modelId="{EC79B36A-F6B3-4E79-9734-5C4126F652EA}">
      <dsp:nvSpPr>
        <dsp:cNvPr id="0" name=""/>
        <dsp:cNvSpPr/>
      </dsp:nvSpPr>
      <dsp:spPr>
        <a:xfrm>
          <a:off x="1147" y="2561077"/>
          <a:ext cx="1301735" cy="82660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467D-5683-44D3-918E-E97C03194013}">
      <dsp:nvSpPr>
        <dsp:cNvPr id="0" name=""/>
        <dsp:cNvSpPr/>
      </dsp:nvSpPr>
      <dsp:spPr>
        <a:xfrm>
          <a:off x="145785" y="2698482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Industrial structure</a:t>
          </a:r>
        </a:p>
      </dsp:txBody>
      <dsp:txXfrm>
        <a:off x="169995" y="2722692"/>
        <a:ext cx="1253315" cy="778182"/>
      </dsp:txXfrm>
    </dsp:sp>
    <dsp:sp modelId="{B71C61FB-4FB5-4914-9BB5-4D2C38CB916F}">
      <dsp:nvSpPr>
        <dsp:cNvPr id="0" name=""/>
        <dsp:cNvSpPr/>
      </dsp:nvSpPr>
      <dsp:spPr>
        <a:xfrm>
          <a:off x="1147" y="3766267"/>
          <a:ext cx="1301735" cy="82660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7426B-0627-42BE-962E-C5A6549CD6FE}">
      <dsp:nvSpPr>
        <dsp:cNvPr id="0" name=""/>
        <dsp:cNvSpPr/>
      </dsp:nvSpPr>
      <dsp:spPr>
        <a:xfrm>
          <a:off x="145785" y="3903673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Sectoral contribution to GDP</a:t>
          </a:r>
        </a:p>
      </dsp:txBody>
      <dsp:txXfrm>
        <a:off x="169995" y="3927883"/>
        <a:ext cx="1253315" cy="778182"/>
      </dsp:txXfrm>
    </dsp:sp>
    <dsp:sp modelId="{5852C200-6122-42C0-BDCC-4DFB2C7FC926}">
      <dsp:nvSpPr>
        <dsp:cNvPr id="0" name=""/>
        <dsp:cNvSpPr/>
      </dsp:nvSpPr>
      <dsp:spPr>
        <a:xfrm>
          <a:off x="1592158" y="2561077"/>
          <a:ext cx="1301735" cy="82660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E6E01-CFD5-4F03-9F9E-28AD88438BF2}">
      <dsp:nvSpPr>
        <dsp:cNvPr id="0" name=""/>
        <dsp:cNvSpPr/>
      </dsp:nvSpPr>
      <dsp:spPr>
        <a:xfrm>
          <a:off x="1736795" y="2698482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Consumption pattern</a:t>
          </a:r>
        </a:p>
      </dsp:txBody>
      <dsp:txXfrm>
        <a:off x="1761005" y="2722692"/>
        <a:ext cx="1253315" cy="778182"/>
      </dsp:txXfrm>
    </dsp:sp>
    <dsp:sp modelId="{958E85E2-627A-4BFB-B4AC-ECCCDAA60048}">
      <dsp:nvSpPr>
        <dsp:cNvPr id="0" name=""/>
        <dsp:cNvSpPr/>
      </dsp:nvSpPr>
      <dsp:spPr>
        <a:xfrm>
          <a:off x="1592158" y="3766267"/>
          <a:ext cx="1301735" cy="82660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A8DDB-7844-4649-98D1-B6B077B2CA44}">
      <dsp:nvSpPr>
        <dsp:cNvPr id="0" name=""/>
        <dsp:cNvSpPr/>
      </dsp:nvSpPr>
      <dsp:spPr>
        <a:xfrm>
          <a:off x="1736795" y="3903673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Sectoral mineral consumption</a:t>
          </a:r>
        </a:p>
      </dsp:txBody>
      <dsp:txXfrm>
        <a:off x="1761005" y="3927883"/>
        <a:ext cx="1253315" cy="778182"/>
      </dsp:txXfrm>
    </dsp:sp>
    <dsp:sp modelId="{506569C9-DDD3-4853-93DF-07DF29D61E74}">
      <dsp:nvSpPr>
        <dsp:cNvPr id="0" name=""/>
        <dsp:cNvSpPr/>
      </dsp:nvSpPr>
      <dsp:spPr>
        <a:xfrm>
          <a:off x="5569684" y="1355886"/>
          <a:ext cx="1301735" cy="82660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007AE-858D-4C95-95D8-615357F4879C}">
      <dsp:nvSpPr>
        <dsp:cNvPr id="0" name=""/>
        <dsp:cNvSpPr/>
      </dsp:nvSpPr>
      <dsp:spPr>
        <a:xfrm>
          <a:off x="5714321" y="1493292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Supply risks</a:t>
          </a:r>
        </a:p>
      </dsp:txBody>
      <dsp:txXfrm>
        <a:off x="5738531" y="1517502"/>
        <a:ext cx="1253315" cy="778182"/>
      </dsp:txXfrm>
    </dsp:sp>
    <dsp:sp modelId="{C3AF2AF5-B758-48C4-990E-8FDF6FF227C0}">
      <dsp:nvSpPr>
        <dsp:cNvPr id="0" name=""/>
        <dsp:cNvSpPr/>
      </dsp:nvSpPr>
      <dsp:spPr>
        <a:xfrm>
          <a:off x="3183168" y="2561077"/>
          <a:ext cx="1301735" cy="8266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3074A-26A8-4044-8E50-2A93A4159052}">
      <dsp:nvSpPr>
        <dsp:cNvPr id="0" name=""/>
        <dsp:cNvSpPr/>
      </dsp:nvSpPr>
      <dsp:spPr>
        <a:xfrm>
          <a:off x="3327806" y="2698482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National resource endowment</a:t>
          </a:r>
        </a:p>
      </dsp:txBody>
      <dsp:txXfrm>
        <a:off x="3352016" y="2722692"/>
        <a:ext cx="1253315" cy="778182"/>
      </dsp:txXfrm>
    </dsp:sp>
    <dsp:sp modelId="{0F23D5FA-D888-4B58-934E-1E3ED37B02DB}">
      <dsp:nvSpPr>
        <dsp:cNvPr id="0" name=""/>
        <dsp:cNvSpPr/>
      </dsp:nvSpPr>
      <dsp:spPr>
        <a:xfrm>
          <a:off x="3183168" y="3766267"/>
          <a:ext cx="1301735" cy="82660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B89BC-054D-417A-A4EC-EFAD87857ACD}">
      <dsp:nvSpPr>
        <dsp:cNvPr id="0" name=""/>
        <dsp:cNvSpPr/>
      </dsp:nvSpPr>
      <dsp:spPr>
        <a:xfrm>
          <a:off x="3327806" y="3903673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Import dependence</a:t>
          </a:r>
        </a:p>
      </dsp:txBody>
      <dsp:txXfrm>
        <a:off x="3352016" y="3927883"/>
        <a:ext cx="1253315" cy="778182"/>
      </dsp:txXfrm>
    </dsp:sp>
    <dsp:sp modelId="{BBF15C57-6002-4C2A-8FF0-0117B5E5B6A2}">
      <dsp:nvSpPr>
        <dsp:cNvPr id="0" name=""/>
        <dsp:cNvSpPr/>
      </dsp:nvSpPr>
      <dsp:spPr>
        <a:xfrm>
          <a:off x="4774179" y="2561077"/>
          <a:ext cx="1301735" cy="8266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AD3AD-9BCD-4049-A81E-B5D2568CAE00}">
      <dsp:nvSpPr>
        <dsp:cNvPr id="0" name=""/>
        <dsp:cNvSpPr/>
      </dsp:nvSpPr>
      <dsp:spPr>
        <a:xfrm>
          <a:off x="4918816" y="2698482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Geopolitical risk</a:t>
          </a:r>
        </a:p>
      </dsp:txBody>
      <dsp:txXfrm>
        <a:off x="4943026" y="2722692"/>
        <a:ext cx="1253315" cy="778182"/>
      </dsp:txXfrm>
    </dsp:sp>
    <dsp:sp modelId="{106F4E2E-64FA-433F-B293-DBDDE73432D6}">
      <dsp:nvSpPr>
        <dsp:cNvPr id="0" name=""/>
        <dsp:cNvSpPr/>
      </dsp:nvSpPr>
      <dsp:spPr>
        <a:xfrm>
          <a:off x="4774179" y="3766267"/>
          <a:ext cx="1301735" cy="82660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50275-D730-4BA9-AB0E-CC747302E2B5}">
      <dsp:nvSpPr>
        <dsp:cNvPr id="0" name=""/>
        <dsp:cNvSpPr/>
      </dsp:nvSpPr>
      <dsp:spPr>
        <a:xfrm>
          <a:off x="4918816" y="3903673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World governance index</a:t>
          </a:r>
        </a:p>
      </dsp:txBody>
      <dsp:txXfrm>
        <a:off x="4943026" y="3927883"/>
        <a:ext cx="1253315" cy="778182"/>
      </dsp:txXfrm>
    </dsp:sp>
    <dsp:sp modelId="{F1246FF5-B3A0-408E-B566-FFF771C48379}">
      <dsp:nvSpPr>
        <dsp:cNvPr id="0" name=""/>
        <dsp:cNvSpPr/>
      </dsp:nvSpPr>
      <dsp:spPr>
        <a:xfrm>
          <a:off x="6365189" y="2561077"/>
          <a:ext cx="1301735" cy="8266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97865-B7D7-4060-ACE1-F0CFED01554F}">
      <dsp:nvSpPr>
        <dsp:cNvPr id="0" name=""/>
        <dsp:cNvSpPr/>
      </dsp:nvSpPr>
      <dsp:spPr>
        <a:xfrm>
          <a:off x="6509826" y="2698482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Substitution risk</a:t>
          </a:r>
        </a:p>
      </dsp:txBody>
      <dsp:txXfrm>
        <a:off x="6534036" y="2722692"/>
        <a:ext cx="1253315" cy="778182"/>
      </dsp:txXfrm>
    </dsp:sp>
    <dsp:sp modelId="{CFD0009C-B261-4968-87DB-D03ECC4D6F77}">
      <dsp:nvSpPr>
        <dsp:cNvPr id="0" name=""/>
        <dsp:cNvSpPr/>
      </dsp:nvSpPr>
      <dsp:spPr>
        <a:xfrm>
          <a:off x="6365189" y="3766267"/>
          <a:ext cx="1301735" cy="82660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314B2-7F86-4CA7-9C0E-4C2718F9DDF1}">
      <dsp:nvSpPr>
        <dsp:cNvPr id="0" name=""/>
        <dsp:cNvSpPr/>
      </dsp:nvSpPr>
      <dsp:spPr>
        <a:xfrm>
          <a:off x="6509826" y="3903673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Substitutability</a:t>
          </a:r>
        </a:p>
      </dsp:txBody>
      <dsp:txXfrm>
        <a:off x="6534036" y="3927883"/>
        <a:ext cx="1253315" cy="778182"/>
      </dsp:txXfrm>
    </dsp:sp>
    <dsp:sp modelId="{307D5072-D6CC-4EB2-ABB0-6D3D8332C924}">
      <dsp:nvSpPr>
        <dsp:cNvPr id="0" name=""/>
        <dsp:cNvSpPr/>
      </dsp:nvSpPr>
      <dsp:spPr>
        <a:xfrm>
          <a:off x="7956199" y="2561077"/>
          <a:ext cx="1301735" cy="8266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FB0BE-2FD5-4C5C-9695-204A09683EE5}">
      <dsp:nvSpPr>
        <dsp:cNvPr id="0" name=""/>
        <dsp:cNvSpPr/>
      </dsp:nvSpPr>
      <dsp:spPr>
        <a:xfrm>
          <a:off x="8100837" y="2698482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Recyclability risk</a:t>
          </a:r>
        </a:p>
      </dsp:txBody>
      <dsp:txXfrm>
        <a:off x="8125047" y="2722692"/>
        <a:ext cx="1253315" cy="778182"/>
      </dsp:txXfrm>
    </dsp:sp>
    <dsp:sp modelId="{304487A3-A1AE-43BF-8585-88A83B16E99A}">
      <dsp:nvSpPr>
        <dsp:cNvPr id="0" name=""/>
        <dsp:cNvSpPr/>
      </dsp:nvSpPr>
      <dsp:spPr>
        <a:xfrm>
          <a:off x="7956199" y="3766267"/>
          <a:ext cx="1301735" cy="82660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D2F65-4454-4CF0-AE4B-A5DF84152752}">
      <dsp:nvSpPr>
        <dsp:cNvPr id="0" name=""/>
        <dsp:cNvSpPr/>
      </dsp:nvSpPr>
      <dsp:spPr>
        <a:xfrm>
          <a:off x="8100837" y="3903673"/>
          <a:ext cx="1301735" cy="8266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Recycling potential</a:t>
          </a:r>
        </a:p>
      </dsp:txBody>
      <dsp:txXfrm>
        <a:off x="8125047" y="3927883"/>
        <a:ext cx="1253315" cy="778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178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3834064" y="0"/>
            <a:ext cx="8386000" cy="6858000"/>
          </a:xfrm>
          <a:prstGeom prst="rect">
            <a:avLst/>
          </a:prstGeom>
          <a:solidFill>
            <a:srgbClr val="E9E9E9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165600" y="2695073"/>
            <a:ext cx="7812400" cy="1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165600" y="4319588"/>
            <a:ext cx="4540400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4165600" y="6303963"/>
            <a:ext cx="7812400" cy="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4134" y="2839400"/>
            <a:ext cx="2480433" cy="13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95707" y="194428"/>
            <a:ext cx="11284400" cy="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200" b="1" cap="none">
                <a:solidFill>
                  <a:srgbClr val="009C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95705" y="988341"/>
            <a:ext cx="11284400" cy="4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" name="Google Shape;25;p3"/>
          <p:cNvCxnSpPr/>
          <p:nvPr/>
        </p:nvCxnSpPr>
        <p:spPr>
          <a:xfrm rot="10800000" flipH="1">
            <a:off x="395705" y="6408357"/>
            <a:ext cx="10315200" cy="9600"/>
          </a:xfrm>
          <a:prstGeom prst="straightConnector1">
            <a:avLst/>
          </a:prstGeom>
          <a:noFill/>
          <a:ln w="9525" cap="flat" cmpd="sng">
            <a:solidFill>
              <a:srgbClr val="8D8F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395707" y="6475388"/>
            <a:ext cx="9740800" cy="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0" cap="none">
                <a:solidFill>
                  <a:srgbClr val="9D9D9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54419" y="226512"/>
            <a:ext cx="11228000" cy="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200" b="1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54419" y="1152456"/>
            <a:ext cx="56400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933">
                <a:solidFill>
                  <a:srgbClr val="575756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1828800" lvl="3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197600" y="1152456"/>
            <a:ext cx="5384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933">
                <a:solidFill>
                  <a:srgbClr val="575756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1828800" lvl="3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3"/>
          </p:nvPr>
        </p:nvSpPr>
        <p:spPr>
          <a:xfrm>
            <a:off x="354419" y="6475387"/>
            <a:ext cx="6340000" cy="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0" cap="none">
                <a:solidFill>
                  <a:srgbClr val="9D9D9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7" name="Google Shape;37;p5"/>
          <p:cNvCxnSpPr/>
          <p:nvPr/>
        </p:nvCxnSpPr>
        <p:spPr>
          <a:xfrm rot="10800000" flipH="1">
            <a:off x="395705" y="6408357"/>
            <a:ext cx="10315200" cy="9600"/>
          </a:xfrm>
          <a:prstGeom prst="straightConnector1">
            <a:avLst/>
          </a:prstGeom>
          <a:noFill/>
          <a:ln w="9525" cap="flat" cmpd="sng">
            <a:solidFill>
              <a:srgbClr val="8D8F9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74317" y="194428"/>
            <a:ext cx="11411200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77509" y="1105471"/>
            <a:ext cx="11390000" cy="4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74317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D9D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9D9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415604" y="6590193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1468" y="6179275"/>
            <a:ext cx="1022449" cy="542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165600" y="2695073"/>
            <a:ext cx="7812400" cy="118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E71"/>
              </a:buClr>
              <a:buSzPts val="3200"/>
              <a:buNone/>
            </a:pPr>
            <a:r>
              <a:rPr lang="en-IN" sz="3466" dirty="0">
                <a:solidFill>
                  <a:srgbClr val="6C6E71"/>
                </a:solidFill>
              </a:rPr>
              <a:t>Opportunities and uncertainties in the Critical Mineral Value Chain</a:t>
            </a:r>
            <a:endParaRPr sz="3466"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165600" y="4217988"/>
            <a:ext cx="4540400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Rishabh</a:t>
            </a:r>
            <a:r>
              <a:rPr lang="en-US" sz="2000" b="1" dirty="0">
                <a:solidFill>
                  <a:schemeClr val="accent1"/>
                </a:solidFill>
              </a:rPr>
              <a:t> Jain</a:t>
            </a:r>
            <a:endParaRPr sz="2000" dirty="0"/>
          </a:p>
          <a:p>
            <a:pPr marL="0" lvl="0" indent="0" algn="l" rtl="0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</a:pPr>
            <a:endParaRPr sz="2000" b="1" dirty="0">
              <a:solidFill>
                <a:srgbClr val="6C6E7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</a:pPr>
            <a:endParaRPr sz="2000" b="1" dirty="0">
              <a:solidFill>
                <a:srgbClr val="6C6E7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27"/>
              </a:spcBef>
              <a:spcAft>
                <a:spcPts val="0"/>
              </a:spcAft>
              <a:buClr>
                <a:srgbClr val="6C6E71"/>
              </a:buClr>
              <a:buSzPts val="1120"/>
              <a:buNone/>
            </a:pPr>
            <a:r>
              <a:rPr lang="en-US" sz="1627" dirty="0">
                <a:solidFill>
                  <a:srgbClr val="6C6E71"/>
                </a:solidFill>
              </a:rPr>
              <a:t>India International Centre, New Delhi</a:t>
            </a:r>
            <a:endParaRPr sz="2000" dirty="0"/>
          </a:p>
          <a:p>
            <a:pPr marL="0" lvl="0" indent="0" algn="l" rtl="0">
              <a:lnSpc>
                <a:spcPct val="80000"/>
              </a:lnSpc>
              <a:spcBef>
                <a:spcPts val="427"/>
              </a:spcBef>
              <a:spcAft>
                <a:spcPts val="0"/>
              </a:spcAft>
              <a:buClr>
                <a:srgbClr val="6C6E71"/>
              </a:buClr>
              <a:buSzPts val="1120"/>
              <a:buNone/>
            </a:pPr>
            <a:r>
              <a:rPr lang="en-IN" sz="1627" dirty="0">
                <a:solidFill>
                  <a:srgbClr val="6C6E71"/>
                </a:solidFill>
              </a:rPr>
              <a:t>28 August 2023</a:t>
            </a:r>
            <a:endParaRPr sz="2000" b="1" dirty="0">
              <a:solidFill>
                <a:srgbClr val="6C6E71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165600" y="6303963"/>
            <a:ext cx="7812400" cy="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IN" sz="1733">
                <a:solidFill>
                  <a:srgbClr val="575756"/>
                </a:solidFill>
              </a:rPr>
              <a:t>© Council on Energy, Environment and Water, 2023</a:t>
            </a:r>
            <a:endParaRPr>
              <a:solidFill>
                <a:srgbClr val="575756"/>
              </a:solidFill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-35733" y="53575"/>
            <a:ext cx="3839600" cy="629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07" y="206580"/>
            <a:ext cx="11284400" cy="794000"/>
          </a:xfrm>
        </p:spPr>
        <p:txBody>
          <a:bodyPr/>
          <a:lstStyle/>
          <a:p>
            <a:r>
              <a:rPr lang="en-US" dirty="0"/>
              <a:t>The market share of various technological variants can vary significantly in the future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Note: PERC: Passivated emitter rear contact, SHJ: Silicon heterojunction, CIGS: copper indium gallium selenide; DD: direct drive, PM: permanent magnet, EE: electrically excited, SG: synchronous generator, GB: gearbox, DFIG: doubly fed induction generator; NMC: nickel manganese cobalt oxide, LFP: lithium </a:t>
            </a:r>
            <a:r>
              <a:rPr lang="en-US" dirty="0" err="1"/>
              <a:t>ferro</a:t>
            </a:r>
            <a:r>
              <a:rPr lang="en-US" dirty="0"/>
              <a:t>-phosphate, LMO: lithium manganese oxide, LTO: Lithium </a:t>
            </a:r>
            <a:r>
              <a:rPr lang="en-US" dirty="0" err="1"/>
              <a:t>titanate</a:t>
            </a:r>
            <a:r>
              <a:rPr lang="en-US" dirty="0"/>
              <a:t> oxide, PEM: proton exchange membrane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48938"/>
              </p:ext>
            </p:extLst>
          </p:nvPr>
        </p:nvGraphicFramePr>
        <p:xfrm>
          <a:off x="1359874" y="1287524"/>
          <a:ext cx="8399586" cy="5010480"/>
        </p:xfrm>
        <a:graphic>
          <a:graphicData uri="http://schemas.openxmlformats.org/drawingml/2006/table">
            <a:tbl>
              <a:tblPr>
                <a:tableStyleId>{DC44722B-4BBB-4B86-A4B3-850C47AA432C}</a:tableStyleId>
              </a:tblPr>
              <a:tblGrid>
                <a:gridCol w="1399931">
                  <a:extLst>
                    <a:ext uri="{9D8B030D-6E8A-4147-A177-3AD203B41FA5}">
                      <a16:colId xmlns:a16="http://schemas.microsoft.com/office/drawing/2014/main" val="3473938069"/>
                    </a:ext>
                  </a:extLst>
                </a:gridCol>
                <a:gridCol w="1399931">
                  <a:extLst>
                    <a:ext uri="{9D8B030D-6E8A-4147-A177-3AD203B41FA5}">
                      <a16:colId xmlns:a16="http://schemas.microsoft.com/office/drawing/2014/main" val="680846090"/>
                    </a:ext>
                  </a:extLst>
                </a:gridCol>
                <a:gridCol w="1399931">
                  <a:extLst>
                    <a:ext uri="{9D8B030D-6E8A-4147-A177-3AD203B41FA5}">
                      <a16:colId xmlns:a16="http://schemas.microsoft.com/office/drawing/2014/main" val="4161689925"/>
                    </a:ext>
                  </a:extLst>
                </a:gridCol>
                <a:gridCol w="1399931">
                  <a:extLst>
                    <a:ext uri="{9D8B030D-6E8A-4147-A177-3AD203B41FA5}">
                      <a16:colId xmlns:a16="http://schemas.microsoft.com/office/drawing/2014/main" val="1333787169"/>
                    </a:ext>
                  </a:extLst>
                </a:gridCol>
                <a:gridCol w="1399931">
                  <a:extLst>
                    <a:ext uri="{9D8B030D-6E8A-4147-A177-3AD203B41FA5}">
                      <a16:colId xmlns:a16="http://schemas.microsoft.com/office/drawing/2014/main" val="4011991289"/>
                    </a:ext>
                  </a:extLst>
                </a:gridCol>
                <a:gridCol w="1399931">
                  <a:extLst>
                    <a:ext uri="{9D8B030D-6E8A-4147-A177-3AD203B41FA5}">
                      <a16:colId xmlns:a16="http://schemas.microsoft.com/office/drawing/2014/main" val="2635825897"/>
                    </a:ext>
                  </a:extLst>
                </a:gridCol>
              </a:tblGrid>
              <a:tr h="741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Clean energy</a:t>
                      </a:r>
                      <a:r>
                        <a:rPr lang="en-US" sz="1400" b="1" u="none" strike="noStrike" baseline="0" dirty="0">
                          <a:solidFill>
                            <a:schemeClr val="accent1"/>
                          </a:solidFill>
                          <a:effectLst/>
                        </a:rPr>
                        <a:t> t</a:t>
                      </a:r>
                      <a:r>
                        <a:rPr 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echnology -&gt;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Solar PV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Wind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Battery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Motors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Electrolyser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571454"/>
                  </a:ext>
                </a:extLst>
              </a:tr>
              <a:tr h="69284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PERC (c-Si)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DD-EESG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High-nickel NMC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Permanent magnet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>
                          <a:effectLst/>
                        </a:rPr>
                        <a:t>Alkaline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90280"/>
                  </a:ext>
                </a:extLst>
              </a:tr>
              <a:tr h="644154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SHJ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DD-PMSG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Low-nickel NMC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>
                          <a:effectLst/>
                        </a:rPr>
                        <a:t>Induction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>
                          <a:effectLst/>
                        </a:rPr>
                        <a:t>PEM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896467"/>
                  </a:ext>
                </a:extLst>
              </a:tr>
              <a:tr h="7317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Important technology variants -&gt;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CIGS (thin film)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GB-PMSG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LFP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u="none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>
                          <a:effectLst/>
                        </a:rPr>
                        <a:t>Solid-oxide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357310"/>
                  </a:ext>
                </a:extLst>
              </a:tr>
              <a:tr h="69284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Silicon tandem cell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GB-DFIG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LMO-LTO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u="none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u="none" dirty="0"/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315722"/>
                  </a:ext>
                </a:extLst>
              </a:tr>
              <a:tr h="69284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u="none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u="none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sodium-ion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u="none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u="none"/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03504"/>
                  </a:ext>
                </a:extLst>
              </a:tr>
              <a:tr h="69284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u="none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u="none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effectLst/>
                        </a:rPr>
                        <a:t>vanadium flow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u="none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u="none" dirty="0"/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38831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46" y="1096228"/>
            <a:ext cx="671143" cy="666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822" y="1096228"/>
            <a:ext cx="638777" cy="638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604" y="1110140"/>
            <a:ext cx="676212" cy="6762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453" y="1134524"/>
            <a:ext cx="633492" cy="6334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061" y="1215410"/>
            <a:ext cx="410673" cy="4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5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technology variant can have varied share of minerals and materials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09272"/>
              </p:ext>
            </p:extLst>
          </p:nvPr>
        </p:nvGraphicFramePr>
        <p:xfrm>
          <a:off x="537326" y="1084858"/>
          <a:ext cx="11076791" cy="51825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96672">
                  <a:extLst>
                    <a:ext uri="{9D8B030D-6E8A-4147-A177-3AD203B41FA5}">
                      <a16:colId xmlns:a16="http://schemas.microsoft.com/office/drawing/2014/main" val="522834202"/>
                    </a:ext>
                  </a:extLst>
                </a:gridCol>
                <a:gridCol w="1759769">
                  <a:extLst>
                    <a:ext uri="{9D8B030D-6E8A-4147-A177-3AD203B41FA5}">
                      <a16:colId xmlns:a16="http://schemas.microsoft.com/office/drawing/2014/main" val="3089252981"/>
                    </a:ext>
                  </a:extLst>
                </a:gridCol>
                <a:gridCol w="2053440">
                  <a:extLst>
                    <a:ext uri="{9D8B030D-6E8A-4147-A177-3AD203B41FA5}">
                      <a16:colId xmlns:a16="http://schemas.microsoft.com/office/drawing/2014/main" val="3632847110"/>
                    </a:ext>
                  </a:extLst>
                </a:gridCol>
                <a:gridCol w="1554539">
                  <a:extLst>
                    <a:ext uri="{9D8B030D-6E8A-4147-A177-3AD203B41FA5}">
                      <a16:colId xmlns:a16="http://schemas.microsoft.com/office/drawing/2014/main" val="1208770113"/>
                    </a:ext>
                  </a:extLst>
                </a:gridCol>
                <a:gridCol w="1818731">
                  <a:extLst>
                    <a:ext uri="{9D8B030D-6E8A-4147-A177-3AD203B41FA5}">
                      <a16:colId xmlns:a16="http://schemas.microsoft.com/office/drawing/2014/main" val="2005493256"/>
                    </a:ext>
                  </a:extLst>
                </a:gridCol>
                <a:gridCol w="1193213">
                  <a:extLst>
                    <a:ext uri="{9D8B030D-6E8A-4147-A177-3AD203B41FA5}">
                      <a16:colId xmlns:a16="http://schemas.microsoft.com/office/drawing/2014/main" val="950098406"/>
                    </a:ext>
                  </a:extLst>
                </a:gridCol>
                <a:gridCol w="1700427">
                  <a:extLst>
                    <a:ext uri="{9D8B030D-6E8A-4147-A177-3AD203B41FA5}">
                      <a16:colId xmlns:a16="http://schemas.microsoft.com/office/drawing/2014/main" val="2520195216"/>
                    </a:ext>
                  </a:extLst>
                </a:gridCol>
              </a:tblGrid>
              <a:tr h="668119">
                <a:tc>
                  <a:txBody>
                    <a:bodyPr/>
                    <a:lstStyle/>
                    <a:p>
                      <a:endParaRPr lang="en-US" sz="1400" b="1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Solar PV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Wind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EV (motor)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Battery (EV and stationary)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Electrolyser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Grid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866456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Antimony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Bauxite (</a:t>
                      </a:r>
                      <a:r>
                        <a:rPr lang="en-US" sz="1400" dirty="0" err="1">
                          <a:effectLst/>
                        </a:rPr>
                        <a:t>aluminium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Boron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Bauxite (aluminium)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Nickel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Bauxite (aluminium)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234094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Bauxite (</a:t>
                      </a:r>
                      <a:r>
                        <a:rPr lang="en-US" sz="1400" dirty="0" err="1">
                          <a:effectLst/>
                        </a:rPr>
                        <a:t>aluminium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Boron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Copper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Cobalt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Platinum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Copper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742792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Copper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Chromium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Heavy rare earths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Copper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Iron (steel)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583923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Gallium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Copper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Iron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Graphite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305349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Indium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Heavy rare earths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Light rare earths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Iron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231647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Nickel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Iron (steel)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Neodymium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Lithium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813415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Selenium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Light rare earths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Manganese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5867627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Silicon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Manganese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Nickel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5330104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Silver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Molybdenum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Vanadium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447802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Zinc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Neodymium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Zinc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299883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Nickel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Phosphorus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351071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Iron (steel)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Zinc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Fluorine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980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51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share of technological variant will determine the total mineral demand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Source: EU JRC (2020), </a:t>
            </a:r>
            <a:r>
              <a:rPr lang="en-US" dirty="0" err="1"/>
              <a:t>Fraunhofer</a:t>
            </a:r>
            <a:r>
              <a:rPr lang="en-US" dirty="0"/>
              <a:t> ISE (2022)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39407"/>
              </p:ext>
            </p:extLst>
          </p:nvPr>
        </p:nvGraphicFramePr>
        <p:xfrm>
          <a:off x="27363" y="1133509"/>
          <a:ext cx="6084279" cy="3662344"/>
        </p:xfrm>
        <a:graphic>
          <a:graphicData uri="http://schemas.openxmlformats.org/drawingml/2006/table">
            <a:tbl>
              <a:tblPr>
                <a:tableStyleId>{DC44722B-4BBB-4B86-A4B3-850C47AA432C}</a:tableStyleId>
              </a:tblPr>
              <a:tblGrid>
                <a:gridCol w="1832983">
                  <a:extLst>
                    <a:ext uri="{9D8B030D-6E8A-4147-A177-3AD203B41FA5}">
                      <a16:colId xmlns:a16="http://schemas.microsoft.com/office/drawing/2014/main" val="685856545"/>
                    </a:ext>
                  </a:extLst>
                </a:gridCol>
                <a:gridCol w="1062824">
                  <a:extLst>
                    <a:ext uri="{9D8B030D-6E8A-4147-A177-3AD203B41FA5}">
                      <a16:colId xmlns:a16="http://schemas.microsoft.com/office/drawing/2014/main" val="3965001878"/>
                    </a:ext>
                  </a:extLst>
                </a:gridCol>
                <a:gridCol w="1062824">
                  <a:extLst>
                    <a:ext uri="{9D8B030D-6E8A-4147-A177-3AD203B41FA5}">
                      <a16:colId xmlns:a16="http://schemas.microsoft.com/office/drawing/2014/main" val="1671046205"/>
                    </a:ext>
                  </a:extLst>
                </a:gridCol>
                <a:gridCol w="1062824">
                  <a:extLst>
                    <a:ext uri="{9D8B030D-6E8A-4147-A177-3AD203B41FA5}">
                      <a16:colId xmlns:a16="http://schemas.microsoft.com/office/drawing/2014/main" val="2833968837"/>
                    </a:ext>
                  </a:extLst>
                </a:gridCol>
                <a:gridCol w="1062824">
                  <a:extLst>
                    <a:ext uri="{9D8B030D-6E8A-4147-A177-3AD203B41FA5}">
                      <a16:colId xmlns:a16="http://schemas.microsoft.com/office/drawing/2014/main" val="2362198853"/>
                    </a:ext>
                  </a:extLst>
                </a:gridCol>
              </a:tblGrid>
              <a:tr h="972694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Solar module material intensity (kg/MW)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80362"/>
                  </a:ext>
                </a:extLst>
              </a:tr>
              <a:tr h="53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technology variants -&gt;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PERC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SHJ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CIGS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Tandem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014875"/>
                  </a:ext>
                </a:extLst>
              </a:tr>
              <a:tr h="53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Copper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174456"/>
                  </a:ext>
                </a:extLst>
              </a:tr>
              <a:tr h="53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Silicon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2934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118092"/>
                  </a:ext>
                </a:extLst>
              </a:tr>
              <a:tr h="53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Indium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64865"/>
                  </a:ext>
                </a:extLst>
              </a:tr>
              <a:tr h="53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Gallium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339101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43179" y="3324609"/>
            <a:ext cx="5263662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5241" y="3858009"/>
            <a:ext cx="5263662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5241" y="4403132"/>
            <a:ext cx="5263662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14566"/>
              </p:ext>
            </p:extLst>
          </p:nvPr>
        </p:nvGraphicFramePr>
        <p:xfrm>
          <a:off x="6036377" y="1120670"/>
          <a:ext cx="5970016" cy="3662344"/>
        </p:xfrm>
        <a:graphic>
          <a:graphicData uri="http://schemas.openxmlformats.org/drawingml/2006/table">
            <a:tbl>
              <a:tblPr>
                <a:tableStyleId>{DC44722B-4BBB-4B86-A4B3-850C47AA432C}</a:tableStyleId>
              </a:tblPr>
              <a:tblGrid>
                <a:gridCol w="1798560">
                  <a:extLst>
                    <a:ext uri="{9D8B030D-6E8A-4147-A177-3AD203B41FA5}">
                      <a16:colId xmlns:a16="http://schemas.microsoft.com/office/drawing/2014/main" val="685856545"/>
                    </a:ext>
                  </a:extLst>
                </a:gridCol>
                <a:gridCol w="1042864">
                  <a:extLst>
                    <a:ext uri="{9D8B030D-6E8A-4147-A177-3AD203B41FA5}">
                      <a16:colId xmlns:a16="http://schemas.microsoft.com/office/drawing/2014/main" val="3965001878"/>
                    </a:ext>
                  </a:extLst>
                </a:gridCol>
                <a:gridCol w="1042864">
                  <a:extLst>
                    <a:ext uri="{9D8B030D-6E8A-4147-A177-3AD203B41FA5}">
                      <a16:colId xmlns:a16="http://schemas.microsoft.com/office/drawing/2014/main" val="1671046205"/>
                    </a:ext>
                  </a:extLst>
                </a:gridCol>
                <a:gridCol w="1042864">
                  <a:extLst>
                    <a:ext uri="{9D8B030D-6E8A-4147-A177-3AD203B41FA5}">
                      <a16:colId xmlns:a16="http://schemas.microsoft.com/office/drawing/2014/main" val="2833968837"/>
                    </a:ext>
                  </a:extLst>
                </a:gridCol>
                <a:gridCol w="1042864">
                  <a:extLst>
                    <a:ext uri="{9D8B030D-6E8A-4147-A177-3AD203B41FA5}">
                      <a16:colId xmlns:a16="http://schemas.microsoft.com/office/drawing/2014/main" val="2362198853"/>
                    </a:ext>
                  </a:extLst>
                </a:gridCol>
              </a:tblGrid>
              <a:tr h="972694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Wind turbine material intensity (kg/MW)</a:t>
                      </a: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80362"/>
                  </a:ext>
                </a:extLst>
              </a:tr>
              <a:tr h="53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technology variants -&gt;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DD-EESG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DD-PMSG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GB-PMSG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GB-DFIG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014875"/>
                  </a:ext>
                </a:extLst>
              </a:tr>
              <a:tr h="53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Copper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174456"/>
                  </a:ext>
                </a:extLst>
              </a:tr>
              <a:tr h="53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Rare earths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118092"/>
                  </a:ext>
                </a:extLst>
              </a:tr>
              <a:tr h="53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Nickel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64865"/>
                  </a:ext>
                </a:extLst>
              </a:tr>
              <a:tr h="53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Molybdenum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339101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437930" y="3311770"/>
            <a:ext cx="5263662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19992" y="3845170"/>
            <a:ext cx="5263662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19992" y="4390293"/>
            <a:ext cx="5263662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46" y="1096228"/>
            <a:ext cx="671143" cy="666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583" y="1096228"/>
            <a:ext cx="638777" cy="6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and disruptive technologies can reduce the critical mineral demand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Source: EU JRC (2020), Fraunhofer ISE (2022)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3248"/>
              </p:ext>
            </p:extLst>
          </p:nvPr>
        </p:nvGraphicFramePr>
        <p:xfrm>
          <a:off x="2256694" y="1059419"/>
          <a:ext cx="6600090" cy="4709199"/>
        </p:xfrm>
        <a:graphic>
          <a:graphicData uri="http://schemas.openxmlformats.org/drawingml/2006/table">
            <a:tbl>
              <a:tblPr>
                <a:tableStyleId>{DC44722B-4BBB-4B86-A4B3-850C47AA432C}</a:tableStyleId>
              </a:tblPr>
              <a:tblGrid>
                <a:gridCol w="1705140">
                  <a:extLst>
                    <a:ext uri="{9D8B030D-6E8A-4147-A177-3AD203B41FA5}">
                      <a16:colId xmlns:a16="http://schemas.microsoft.com/office/drawing/2014/main" val="685856545"/>
                    </a:ext>
                  </a:extLst>
                </a:gridCol>
                <a:gridCol w="978990">
                  <a:extLst>
                    <a:ext uri="{9D8B030D-6E8A-4147-A177-3AD203B41FA5}">
                      <a16:colId xmlns:a16="http://schemas.microsoft.com/office/drawing/2014/main" val="3965001878"/>
                    </a:ext>
                  </a:extLst>
                </a:gridCol>
                <a:gridCol w="978990">
                  <a:extLst>
                    <a:ext uri="{9D8B030D-6E8A-4147-A177-3AD203B41FA5}">
                      <a16:colId xmlns:a16="http://schemas.microsoft.com/office/drawing/2014/main" val="1671046205"/>
                    </a:ext>
                  </a:extLst>
                </a:gridCol>
                <a:gridCol w="978990">
                  <a:extLst>
                    <a:ext uri="{9D8B030D-6E8A-4147-A177-3AD203B41FA5}">
                      <a16:colId xmlns:a16="http://schemas.microsoft.com/office/drawing/2014/main" val="2833968837"/>
                    </a:ext>
                  </a:extLst>
                </a:gridCol>
                <a:gridCol w="978990">
                  <a:extLst>
                    <a:ext uri="{9D8B030D-6E8A-4147-A177-3AD203B41FA5}">
                      <a16:colId xmlns:a16="http://schemas.microsoft.com/office/drawing/2014/main" val="2362198853"/>
                    </a:ext>
                  </a:extLst>
                </a:gridCol>
                <a:gridCol w="978990">
                  <a:extLst>
                    <a:ext uri="{9D8B030D-6E8A-4147-A177-3AD203B41FA5}">
                      <a16:colId xmlns:a16="http://schemas.microsoft.com/office/drawing/2014/main" val="3748981028"/>
                    </a:ext>
                  </a:extLst>
                </a:gridCol>
              </a:tblGrid>
              <a:tr h="78627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Battery</a:t>
                      </a:r>
                      <a:r>
                        <a:rPr lang="en-US" sz="1800" b="1" u="none" strike="noStrike" baseline="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material intensity (kg/MWh)</a:t>
                      </a:r>
                    </a:p>
                    <a:p>
                      <a:pPr algn="ctr" fontAlgn="b">
                        <a:lnSpc>
                          <a:spcPct val="250000"/>
                        </a:lnSpc>
                      </a:pPr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180362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technology variants -&gt;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Lithium ion (LFP-G)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Lithium ion (NMC532-G)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Lithium-ion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NMC811-G)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Vanadium flow 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Sodium-ion*</a:t>
                      </a: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014875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Lithium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174456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Nickel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03701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Cobalt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118092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Phosphorus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64865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Copper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339101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Graphite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187558"/>
                  </a:ext>
                </a:extLst>
              </a:tr>
              <a:tr h="434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Vanadium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288121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694362" y="3206798"/>
            <a:ext cx="6027607" cy="2456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694362" y="3614939"/>
            <a:ext cx="6027607" cy="2456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94362" y="4076100"/>
            <a:ext cx="6027606" cy="1060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94362" y="4476583"/>
            <a:ext cx="6027606" cy="1060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94362" y="4897498"/>
            <a:ext cx="6027606" cy="1060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94362" y="5383870"/>
            <a:ext cx="6027606" cy="1060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107" y="740682"/>
            <a:ext cx="676212" cy="6762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C4A47A-D0ED-4AA2-8578-E7A1BD987995}"/>
              </a:ext>
            </a:extLst>
          </p:cNvPr>
          <p:cNvSpPr/>
          <p:nvPr/>
        </p:nvSpPr>
        <p:spPr>
          <a:xfrm>
            <a:off x="6928701" y="1998481"/>
            <a:ext cx="2036190" cy="393804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97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countries are home to at least 55 per cent of each of the identified critical minerals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CEEW Analysis from USGS, 2023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34" y="2541154"/>
            <a:ext cx="1845177" cy="2873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496" y="3624626"/>
            <a:ext cx="7462519" cy="264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6686"/>
          <a:stretch/>
        </p:blipFill>
        <p:spPr>
          <a:xfrm>
            <a:off x="1981571" y="1313234"/>
            <a:ext cx="9748749" cy="24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 handful of countries make up more than 70 per cent of the mine production of all of the identified critical minerals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CEEW Analysis from USGS, 2023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65" y="3696680"/>
            <a:ext cx="7387303" cy="2571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489"/>
          <a:stretch/>
        </p:blipFill>
        <p:spPr>
          <a:xfrm>
            <a:off x="2275370" y="1344868"/>
            <a:ext cx="9598630" cy="2483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34" y="2541154"/>
            <a:ext cx="1845177" cy="28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1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and midstream manufacturing processes are concentrated in few regions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Source: IEA (2021)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17"/>
          <a:stretch/>
        </p:blipFill>
        <p:spPr>
          <a:xfrm>
            <a:off x="989813" y="1021394"/>
            <a:ext cx="9740799" cy="47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2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IN" dirty="0"/>
              <a:t>The upstream and midstream value chain will create new opportunities - Solar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22" y="988428"/>
            <a:ext cx="3974888" cy="5032880"/>
          </a:xfrm>
          <a:prstGeom prst="rect">
            <a:avLst/>
          </a:prstGeom>
        </p:spPr>
      </p:pic>
      <p:sp>
        <p:nvSpPr>
          <p:cNvPr id="15" name="Google Shape;53;p7">
            <a:extLst>
              <a:ext uri="{FF2B5EF4-FFF2-40B4-BE49-F238E27FC236}">
                <a16:creationId xmlns:a16="http://schemas.microsoft.com/office/drawing/2014/main" id="{8A7B4CB5-0ECB-C5AF-E5BB-08149C5D7591}"/>
              </a:ext>
            </a:extLst>
          </p:cNvPr>
          <p:cNvSpPr txBox="1">
            <a:spLocks/>
          </p:cNvSpPr>
          <p:nvPr/>
        </p:nvSpPr>
        <p:spPr>
          <a:xfrm>
            <a:off x="-276585" y="6235395"/>
            <a:ext cx="77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17</a:t>
            </a:fld>
            <a:r>
              <a:rPr lang="en-IN"/>
              <a:t>|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77164-14B8-426F-A749-EA7D296576DB}"/>
              </a:ext>
            </a:extLst>
          </p:cNvPr>
          <p:cNvSpPr txBox="1"/>
          <p:nvPr/>
        </p:nvSpPr>
        <p:spPr>
          <a:xfrm>
            <a:off x="395707" y="6553460"/>
            <a:ext cx="9973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Source: ISA (2023)</a:t>
            </a:r>
          </a:p>
        </p:txBody>
      </p:sp>
    </p:spTree>
    <p:extLst>
      <p:ext uri="{BB962C8B-B14F-4D97-AF65-F5344CB8AC3E}">
        <p14:creationId xmlns:p14="http://schemas.microsoft.com/office/powerpoint/2010/main" val="1993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41D0-3C95-575C-5367-A7AFC6D5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upstream and midstream value chain will create new opportunities - Wind</a:t>
            </a:r>
            <a:endParaRPr lang="en-GB" dirty="0"/>
          </a:p>
        </p:txBody>
      </p:sp>
      <p:sp>
        <p:nvSpPr>
          <p:cNvPr id="13" name="Google Shape;53;p7">
            <a:extLst>
              <a:ext uri="{FF2B5EF4-FFF2-40B4-BE49-F238E27FC236}">
                <a16:creationId xmlns:a16="http://schemas.microsoft.com/office/drawing/2014/main" id="{60F247B8-1174-DEDD-6BC1-03CFCC96B474}"/>
              </a:ext>
            </a:extLst>
          </p:cNvPr>
          <p:cNvSpPr txBox="1">
            <a:spLocks/>
          </p:cNvSpPr>
          <p:nvPr/>
        </p:nvSpPr>
        <p:spPr>
          <a:xfrm>
            <a:off x="-276585" y="6235395"/>
            <a:ext cx="77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18</a:t>
            </a:fld>
            <a:r>
              <a:rPr lang="en-IN"/>
              <a:t>|</a:t>
            </a:r>
            <a:endParaRPr lang="en-IN" dirty="0"/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1" y="1420837"/>
            <a:ext cx="10842966" cy="4467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6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upstream and midstream value chain will create new opportunities – </a:t>
            </a:r>
            <a:r>
              <a:rPr lang="en-IN" dirty="0" err="1"/>
              <a:t>LiB</a:t>
            </a:r>
            <a:r>
              <a:rPr lang="en-IN" dirty="0"/>
              <a:t> batteries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8820" y="343467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2090" y="1860570"/>
            <a:ext cx="12479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</a:rPr>
              <a:t>Anode active material manufacturing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8823" y="1865351"/>
            <a:ext cx="12479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Electrolyte manufacturing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6871" y="3615324"/>
            <a:ext cx="13727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 manufacturing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6373" y="5256199"/>
            <a:ext cx="124796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Battery assembly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0448" y="4380723"/>
            <a:ext cx="965642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Lithium-ion cell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0176" y="5869041"/>
            <a:ext cx="965642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Lithium-ion battery</a:t>
            </a:r>
          </a:p>
        </p:txBody>
      </p:sp>
      <p:cxnSp>
        <p:nvCxnSpPr>
          <p:cNvPr id="15" name="Elbow Connector 14"/>
          <p:cNvCxnSpPr>
            <a:stCxn id="22" idx="2"/>
            <a:endCxn id="9" idx="0"/>
          </p:cNvCxnSpPr>
          <p:nvPr/>
        </p:nvCxnSpPr>
        <p:spPr>
          <a:xfrm rot="16200000" flipH="1">
            <a:off x="3427896" y="1319950"/>
            <a:ext cx="1108423" cy="348232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Elbow Connector 15"/>
          <p:cNvCxnSpPr>
            <a:stCxn id="7" idx="2"/>
            <a:endCxn id="9" idx="0"/>
          </p:cNvCxnSpPr>
          <p:nvPr/>
        </p:nvCxnSpPr>
        <p:spPr>
          <a:xfrm rot="16200000" flipH="1">
            <a:off x="4245460" y="2137514"/>
            <a:ext cx="1108423" cy="184719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Elbow Connector 16"/>
          <p:cNvCxnSpPr>
            <a:stCxn id="8" idx="2"/>
            <a:endCxn id="9" idx="0"/>
          </p:cNvCxnSpPr>
          <p:nvPr/>
        </p:nvCxnSpPr>
        <p:spPr>
          <a:xfrm rot="5400000">
            <a:off x="6076217" y="2158734"/>
            <a:ext cx="1103642" cy="180953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Straight Arrow Connector 17"/>
          <p:cNvCxnSpPr>
            <a:stCxn id="23" idx="2"/>
            <a:endCxn id="9" idx="0"/>
          </p:cNvCxnSpPr>
          <p:nvPr/>
        </p:nvCxnSpPr>
        <p:spPr>
          <a:xfrm>
            <a:off x="5723269" y="2514073"/>
            <a:ext cx="0" cy="110125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>
            <a:off x="5723269" y="4076989"/>
            <a:ext cx="0" cy="30373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/>
          <p:cNvCxnSpPr>
            <a:stCxn id="12" idx="2"/>
            <a:endCxn id="11" idx="0"/>
          </p:cNvCxnSpPr>
          <p:nvPr/>
        </p:nvCxnSpPr>
        <p:spPr>
          <a:xfrm>
            <a:off x="5723269" y="4842388"/>
            <a:ext cx="7088" cy="41381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/>
          <p:cNvCxnSpPr>
            <a:stCxn id="11" idx="2"/>
            <a:endCxn id="14" idx="0"/>
          </p:cNvCxnSpPr>
          <p:nvPr/>
        </p:nvCxnSpPr>
        <p:spPr>
          <a:xfrm>
            <a:off x="5730357" y="5533198"/>
            <a:ext cx="2640" cy="33584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616961" y="1860570"/>
            <a:ext cx="12479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Cathode active material manufacturing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6871" y="1867742"/>
            <a:ext cx="13727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manufacturing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6572" y="858298"/>
            <a:ext cx="181551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Consumable</a:t>
            </a:r>
          </a:p>
          <a:p>
            <a:r>
              <a:rPr lang="en-US" sz="1100" dirty="0"/>
              <a:t>Compounds of lithium, cobalt, nickel, manganese, iron and/or </a:t>
            </a:r>
            <a:r>
              <a:rPr lang="en-US" sz="1100" dirty="0" err="1"/>
              <a:t>aluminium</a:t>
            </a:r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3135220" y="844479"/>
            <a:ext cx="1557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Consumable</a:t>
            </a:r>
          </a:p>
          <a:p>
            <a:r>
              <a:rPr lang="en-US" sz="1100" dirty="0"/>
              <a:t>Graphite (synthetic/natural), silicon or LTO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6918425" y="904210"/>
            <a:ext cx="12479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Consumable</a:t>
            </a:r>
          </a:p>
          <a:p>
            <a:r>
              <a:rPr lang="en-US" sz="1100" dirty="0"/>
              <a:t>LiPF6</a:t>
            </a:r>
          </a:p>
          <a:p>
            <a:r>
              <a:rPr lang="en-US" sz="1100" dirty="0"/>
              <a:t>Organic solvents 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5013004" y="863112"/>
            <a:ext cx="12479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Consumable</a:t>
            </a:r>
          </a:p>
          <a:p>
            <a:r>
              <a:rPr lang="en-US" sz="1100" dirty="0"/>
              <a:t>Polymer (polyolefin)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6565623" y="3347461"/>
            <a:ext cx="1953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Other consumable</a:t>
            </a:r>
          </a:p>
          <a:p>
            <a:r>
              <a:rPr lang="en-US" sz="1100" dirty="0"/>
              <a:t>Current collector foils (copper and </a:t>
            </a:r>
            <a:r>
              <a:rPr lang="en-US" sz="1100" dirty="0" err="1"/>
              <a:t>aluminium</a:t>
            </a:r>
            <a:r>
              <a:rPr lang="en-US" sz="1100" dirty="0"/>
              <a:t>), cell casing, binder, solvent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6565623" y="4991877"/>
            <a:ext cx="19535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Other consumable</a:t>
            </a:r>
          </a:p>
          <a:p>
            <a:r>
              <a:rPr lang="en-US" sz="1100" dirty="0"/>
              <a:t>Casing, connectors, battery management system hardware, communications bus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9901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 l="33710" r="55109" b="84114"/>
          <a:stretch/>
        </p:blipFill>
        <p:spPr>
          <a:xfrm>
            <a:off x="338550" y="1344986"/>
            <a:ext cx="400854" cy="30206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209839" y="169119"/>
            <a:ext cx="11325416" cy="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IN" sz="2200"/>
              <a:t>Impacting sustainable development at scale with </a:t>
            </a:r>
            <a:r>
              <a:rPr lang="en-IN" sz="2200" u="sng"/>
              <a:t>data</a:t>
            </a:r>
            <a:r>
              <a:rPr lang="en-IN" sz="2200"/>
              <a:t>, </a:t>
            </a:r>
            <a:r>
              <a:rPr lang="en-IN" sz="2200" u="sng"/>
              <a:t>integrated analysis</a:t>
            </a:r>
            <a:r>
              <a:rPr lang="en-IN" sz="2200"/>
              <a:t>, and </a:t>
            </a:r>
            <a:r>
              <a:rPr lang="en-IN" sz="2200" u="sng"/>
              <a:t>strategic outreach</a:t>
            </a:r>
            <a:endParaRPr sz="2200" u="sng"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395700" y="6475400"/>
            <a:ext cx="9569600" cy="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4294967295"/>
          </p:nvPr>
        </p:nvSpPr>
        <p:spPr>
          <a:xfrm>
            <a:off x="-276585" y="6235395"/>
            <a:ext cx="77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r>
              <a:rPr lang="en-IN"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endParaRPr sz="16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/>
          <p:nvPr/>
        </p:nvSpPr>
        <p:spPr>
          <a:xfrm>
            <a:off x="9113297" y="1172273"/>
            <a:ext cx="29124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1" i="0" u="none" strike="noStrike" cap="none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IN" sz="2800" b="1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IN" sz="2800" b="1" i="0" u="none" strike="noStrike" cap="none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0+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Multidisciplinary team</a:t>
            </a:r>
            <a:endParaRPr>
              <a:solidFill>
                <a:srgbClr val="57575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1" i="0" u="none" strike="noStrike" cap="none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IN" sz="2800" b="1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IN" sz="2800" b="1" i="0" u="none" strike="noStrike" cap="none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0+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Peer-reviewed publications</a:t>
            </a:r>
            <a:endParaRPr>
              <a:solidFill>
                <a:srgbClr val="57575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1" i="0" u="none" strike="noStrike" cap="none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IN" sz="2800" b="1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IN" sz="2800" b="1" i="0" u="none" strike="noStrike" cap="none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0+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Instances of increased data transparency</a:t>
            </a:r>
            <a:endParaRPr>
              <a:solidFill>
                <a:srgbClr val="57575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1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r>
              <a:rPr lang="en-IN" sz="2800" b="1" i="0" u="none" strike="noStrike" cap="none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0+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Roundtables &amp; conferences</a:t>
            </a:r>
            <a:endParaRPr>
              <a:solidFill>
                <a:srgbClr val="57575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1" i="0" u="none" strike="noStrike" cap="none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IN" sz="2800" b="1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0+</a:t>
            </a:r>
            <a:r>
              <a:rPr lang="en-IN" sz="1050" b="1" i="0" u="none" strike="noStrike" cap="none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Indian states engaged </a:t>
            </a:r>
            <a:endParaRPr>
              <a:solidFill>
                <a:srgbClr val="57575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1" i="0" u="none" strike="noStrike" cap="none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IN" sz="2800" b="1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IN" sz="2800" b="1" i="0" u="none" strike="noStrike" cap="none">
                <a:solidFill>
                  <a:srgbClr val="009ED8"/>
                </a:solidFill>
                <a:latin typeface="Calibri"/>
                <a:ea typeface="Calibri"/>
                <a:cs typeface="Calibri"/>
                <a:sym typeface="Calibri"/>
              </a:rPr>
              <a:t>0+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Bilateral &amp; multilateral initiatives promoted</a:t>
            </a:r>
            <a:endParaRPr>
              <a:solidFill>
                <a:srgbClr val="575756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5248125" y="5794458"/>
            <a:ext cx="1790100" cy="383058"/>
          </a:xfrm>
          <a:prstGeom prst="rect">
            <a:avLst/>
          </a:prstGeom>
          <a:solidFill>
            <a:srgbClr val="E9E9E9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b="1" i="0" u="none" strike="noStrike" cap="none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Emerging Economies</a:t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310088" y="5790904"/>
            <a:ext cx="2567862" cy="384066"/>
          </a:xfrm>
          <a:prstGeom prst="rect">
            <a:avLst/>
          </a:prstGeom>
          <a:solidFill>
            <a:srgbClr val="E9E9E9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b="1" i="0" u="none" strike="noStrike" cap="none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CEEW Centre for Energy Finance</a:t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7314991" y="5788600"/>
            <a:ext cx="1389098" cy="384065"/>
          </a:xfrm>
          <a:prstGeom prst="rect">
            <a:avLst/>
          </a:prstGeom>
          <a:solidFill>
            <a:srgbClr val="E9E9E9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b="1" i="0" u="none" strike="noStrike" cap="none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UP State Office</a:t>
            </a:r>
            <a:endParaRPr/>
          </a:p>
        </p:txBody>
      </p:sp>
      <p:cxnSp>
        <p:nvCxnSpPr>
          <p:cNvPr id="58" name="Google Shape;58;p7"/>
          <p:cNvCxnSpPr/>
          <p:nvPr/>
        </p:nvCxnSpPr>
        <p:spPr>
          <a:xfrm>
            <a:off x="8967379" y="1190790"/>
            <a:ext cx="0" cy="4981875"/>
          </a:xfrm>
          <a:prstGeom prst="straightConnector1">
            <a:avLst/>
          </a:prstGeom>
          <a:noFill/>
          <a:ln w="12700" cap="flat" cmpd="sng">
            <a:solidFill>
              <a:srgbClr val="009C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9" name="Google Shape;59;p7"/>
          <p:cNvGrpSpPr/>
          <p:nvPr/>
        </p:nvGrpSpPr>
        <p:grpSpPr>
          <a:xfrm>
            <a:off x="310620" y="1262056"/>
            <a:ext cx="2461422" cy="2995108"/>
            <a:chOff x="310621" y="1400956"/>
            <a:chExt cx="2714860" cy="2995108"/>
          </a:xfrm>
        </p:grpSpPr>
        <p:cxnSp>
          <p:nvCxnSpPr>
            <p:cNvPr id="60" name="Google Shape;60;p7"/>
            <p:cNvCxnSpPr/>
            <p:nvPr/>
          </p:nvCxnSpPr>
          <p:spPr>
            <a:xfrm rot="10800000" flipH="1">
              <a:off x="725127" y="1736438"/>
              <a:ext cx="1647456" cy="1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</p:spPr>
        </p:cxnSp>
        <p:sp>
          <p:nvSpPr>
            <p:cNvPr id="61" name="Google Shape;61;p7"/>
            <p:cNvSpPr/>
            <p:nvPr/>
          </p:nvSpPr>
          <p:spPr>
            <a:xfrm>
              <a:off x="310621" y="2385771"/>
              <a:ext cx="2705136" cy="40253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595A59"/>
                  </a:solidFill>
                  <a:latin typeface="Calibri"/>
                  <a:ea typeface="Calibri"/>
                  <a:cs typeface="Calibri"/>
                  <a:sym typeface="Calibri"/>
                </a:rPr>
                <a:t>Energy Transitions</a:t>
              </a: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310621" y="3459108"/>
              <a:ext cx="2705136" cy="40173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595A59"/>
                  </a:solidFill>
                  <a:latin typeface="Calibri"/>
                  <a:ea typeface="Calibri"/>
                  <a:cs typeface="Calibri"/>
                  <a:sym typeface="Calibri"/>
                </a:rPr>
                <a:t>Industrial Sustainability</a:t>
              </a: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310621" y="3994980"/>
              <a:ext cx="2705136" cy="40108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595A59"/>
                  </a:solidFill>
                  <a:latin typeface="Calibri"/>
                  <a:ea typeface="Calibri"/>
                  <a:cs typeface="Calibri"/>
                  <a:sym typeface="Calibri"/>
                </a:rPr>
                <a:t>Sustainable Livelihoods</a:t>
              </a:r>
              <a:endParaRPr/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310621" y="1849103"/>
              <a:ext cx="2705136" cy="40253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595A59"/>
                  </a:solidFill>
                  <a:latin typeface="Calibri"/>
                  <a:ea typeface="Calibri"/>
                  <a:cs typeface="Calibri"/>
                  <a:sym typeface="Calibri"/>
                </a:rPr>
                <a:t>Low-carbon Economy</a:t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310621" y="2922439"/>
              <a:ext cx="2714860" cy="40253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595A59"/>
                  </a:solidFill>
                  <a:latin typeface="Calibri"/>
                  <a:ea typeface="Calibri"/>
                  <a:cs typeface="Calibri"/>
                  <a:sym typeface="Calibri"/>
                </a:rPr>
                <a:t>Power Markets</a:t>
              </a:r>
              <a:endParaRPr/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562056" y="1400956"/>
              <a:ext cx="1930801" cy="40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1" u="none" strike="noStrike" cap="none">
                  <a:solidFill>
                    <a:srgbClr val="F16223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lang="en-IN" sz="1300" b="1" i="1" u="none" strike="noStrike" cap="none">
                  <a:solidFill>
                    <a:srgbClr val="F16223"/>
                  </a:solidFill>
                  <a:latin typeface="Calibri"/>
                  <a:ea typeface="Calibri"/>
                  <a:cs typeface="Calibri"/>
                  <a:sym typeface="Calibri"/>
                </a:rPr>
                <a:t>RANSFORMATIONS</a:t>
              </a:r>
              <a:endParaRPr i="1"/>
            </a:p>
          </p:txBody>
        </p:sp>
      </p:grpSp>
      <p:grpSp>
        <p:nvGrpSpPr>
          <p:cNvPr id="67" name="Google Shape;67;p7"/>
          <p:cNvGrpSpPr/>
          <p:nvPr/>
        </p:nvGrpSpPr>
        <p:grpSpPr>
          <a:xfrm>
            <a:off x="3436219" y="1259620"/>
            <a:ext cx="2452605" cy="2997544"/>
            <a:chOff x="3305715" y="1398520"/>
            <a:chExt cx="2705136" cy="2997544"/>
          </a:xfrm>
        </p:grpSpPr>
        <p:sp>
          <p:nvSpPr>
            <p:cNvPr id="68" name="Google Shape;68;p7"/>
            <p:cNvSpPr/>
            <p:nvPr/>
          </p:nvSpPr>
          <p:spPr>
            <a:xfrm>
              <a:off x="3385658" y="1398520"/>
              <a:ext cx="1995160" cy="40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1" u="none" strike="noStrike" cap="none">
                  <a:solidFill>
                    <a:srgbClr val="86BB3F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lang="en-IN" sz="1300" b="1" i="1" u="none" strike="noStrike" cap="none">
                  <a:solidFill>
                    <a:srgbClr val="86BB3F"/>
                  </a:solidFill>
                  <a:latin typeface="Calibri"/>
                  <a:ea typeface="Calibri"/>
                  <a:cs typeface="Calibri"/>
                  <a:sym typeface="Calibri"/>
                </a:rPr>
                <a:t>UALITY OF LIFE</a:t>
              </a:r>
              <a:endParaRPr/>
            </a:p>
          </p:txBody>
        </p:sp>
        <p:cxnSp>
          <p:nvCxnSpPr>
            <p:cNvPr id="69" name="Google Shape;69;p7"/>
            <p:cNvCxnSpPr/>
            <p:nvPr/>
          </p:nvCxnSpPr>
          <p:spPr>
            <a:xfrm rot="10800000" flipH="1">
              <a:off x="3716954" y="1739305"/>
              <a:ext cx="1348256" cy="1"/>
            </a:xfrm>
            <a:prstGeom prst="straightConnector1">
              <a:avLst/>
            </a:prstGeom>
            <a:noFill/>
            <a:ln w="12700" cap="flat" cmpd="sng">
              <a:solidFill>
                <a:schemeClr val="accent3"/>
              </a:solidFill>
              <a:prstDash val="lgDash"/>
              <a:round/>
              <a:headEnd type="none" w="sm" len="sm"/>
              <a:tailEnd type="none" w="sm" len="sm"/>
            </a:ln>
          </p:spPr>
        </p:cxnSp>
        <p:sp>
          <p:nvSpPr>
            <p:cNvPr id="70" name="Google Shape;70;p7"/>
            <p:cNvSpPr/>
            <p:nvPr/>
          </p:nvSpPr>
          <p:spPr>
            <a:xfrm>
              <a:off x="3305715" y="1849103"/>
              <a:ext cx="2705136" cy="380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595A59"/>
                  </a:solidFill>
                  <a:latin typeface="Calibri"/>
                  <a:ea typeface="Calibri"/>
                  <a:cs typeface="Calibri"/>
                  <a:sym typeface="Calibri"/>
                </a:rPr>
                <a:t>Clean Air</a:t>
              </a: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3305715" y="4008234"/>
              <a:ext cx="2705136" cy="387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595A59"/>
                  </a:solidFill>
                  <a:latin typeface="Calibri"/>
                  <a:ea typeface="Calibri"/>
                  <a:cs typeface="Calibri"/>
                  <a:sym typeface="Calibri"/>
                </a:rPr>
                <a:t>Sustainable Mobility</a:t>
              </a: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305715" y="2374716"/>
              <a:ext cx="2705136" cy="40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595A59"/>
                  </a:solidFill>
                  <a:latin typeface="Calibri"/>
                  <a:ea typeface="Calibri"/>
                  <a:cs typeface="Calibri"/>
                  <a:sym typeface="Calibri"/>
                </a:rPr>
                <a:t>Sustainable Water</a:t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3305715" y="2922772"/>
              <a:ext cx="2705136" cy="397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595A59"/>
                  </a:solidFill>
                  <a:latin typeface="Calibri"/>
                  <a:ea typeface="Calibri"/>
                  <a:cs typeface="Calibri"/>
                  <a:sym typeface="Calibri"/>
                </a:rPr>
                <a:t>Sustainable Food Systems</a:t>
              </a: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305715" y="3465504"/>
              <a:ext cx="2705136" cy="397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595A59"/>
                  </a:solidFill>
                  <a:latin typeface="Calibri"/>
                  <a:ea typeface="Calibri"/>
                  <a:cs typeface="Calibri"/>
                  <a:sym typeface="Calibri"/>
                </a:rPr>
                <a:t>Sustainable Cooling</a:t>
              </a:r>
              <a:endParaRPr/>
            </a:p>
          </p:txBody>
        </p:sp>
      </p:grpSp>
      <p:cxnSp>
        <p:nvCxnSpPr>
          <p:cNvPr id="75" name="Google Shape;75;p7"/>
          <p:cNvCxnSpPr/>
          <p:nvPr/>
        </p:nvCxnSpPr>
        <p:spPr>
          <a:xfrm>
            <a:off x="288414" y="5546523"/>
            <a:ext cx="8440884" cy="26392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76" name="Google Shape;76;p7"/>
          <p:cNvSpPr/>
          <p:nvPr/>
        </p:nvSpPr>
        <p:spPr>
          <a:xfrm>
            <a:off x="3849191" y="5356172"/>
            <a:ext cx="1790093" cy="4025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1" u="none" strike="noStrike" cap="none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IN" sz="1300" b="1" i="1" u="none" strike="noStrike" cap="none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PECIAL INITIATIVES</a:t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3184396" y="5801264"/>
            <a:ext cx="1790100" cy="383058"/>
          </a:xfrm>
          <a:prstGeom prst="rect">
            <a:avLst/>
          </a:prstGeom>
          <a:solidFill>
            <a:srgbClr val="E9E9E9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b="1" i="0" u="none" strike="noStrike" cap="none">
                <a:solidFill>
                  <a:srgbClr val="595A59"/>
                </a:solidFill>
                <a:latin typeface="Calibri"/>
                <a:ea typeface="Calibri"/>
                <a:cs typeface="Calibri"/>
                <a:sym typeface="Calibri"/>
              </a:rPr>
              <a:t>Powering Livelihoods</a:t>
            </a:r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>
            <a:off x="6508372" y="1258498"/>
            <a:ext cx="2433108" cy="2982642"/>
            <a:chOff x="6508372" y="1258498"/>
            <a:chExt cx="2433108" cy="2982642"/>
          </a:xfrm>
        </p:grpSpPr>
        <p:grpSp>
          <p:nvGrpSpPr>
            <p:cNvPr id="79" name="Google Shape;79;p7"/>
            <p:cNvGrpSpPr/>
            <p:nvPr/>
          </p:nvGrpSpPr>
          <p:grpSpPr>
            <a:xfrm>
              <a:off x="6508372" y="1258498"/>
              <a:ext cx="2433107" cy="2443188"/>
              <a:chOff x="6529905" y="1397398"/>
              <a:chExt cx="2683637" cy="2443188"/>
            </a:xfrm>
          </p:grpSpPr>
          <p:cxnSp>
            <p:nvCxnSpPr>
              <p:cNvPr id="80" name="Google Shape;80;p7"/>
              <p:cNvCxnSpPr/>
              <p:nvPr/>
            </p:nvCxnSpPr>
            <p:spPr>
              <a:xfrm rot="10800000" flipH="1">
                <a:off x="6940213" y="1741859"/>
                <a:ext cx="873412" cy="1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lgDash"/>
                <a:round/>
                <a:headEnd type="none" w="sm" len="sm"/>
                <a:tailEnd type="none" w="sm" len="sm"/>
              </a:ln>
            </p:spPr>
          </p:cxnSp>
          <p:sp>
            <p:nvSpPr>
              <p:cNvPr id="81" name="Google Shape;81;p7"/>
              <p:cNvSpPr/>
              <p:nvPr/>
            </p:nvSpPr>
            <p:spPr>
              <a:xfrm>
                <a:off x="6529905" y="3448297"/>
                <a:ext cx="2683631" cy="392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595A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Climate Resilience</a:t>
                </a: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6529906" y="1866103"/>
                <a:ext cx="2683636" cy="361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595A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Sustainable Finance</a:t>
                </a:r>
                <a:endParaRPr/>
              </a:p>
            </p:txBody>
          </p:sp>
          <p:sp>
            <p:nvSpPr>
              <p:cNvPr id="83" name="Google Shape;83;p7"/>
              <p:cNvSpPr/>
              <p:nvPr/>
            </p:nvSpPr>
            <p:spPr>
              <a:xfrm>
                <a:off x="6529905" y="2374594"/>
                <a:ext cx="2683636" cy="3963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595A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Technology Futures</a:t>
                </a:r>
                <a:endParaRPr/>
              </a:p>
            </p:txBody>
          </p:sp>
          <p:sp>
            <p:nvSpPr>
              <p:cNvPr id="84" name="Google Shape;84;p7"/>
              <p:cNvSpPr/>
              <p:nvPr/>
            </p:nvSpPr>
            <p:spPr>
              <a:xfrm>
                <a:off x="6529905" y="2918074"/>
                <a:ext cx="2683634" cy="383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IN" sz="1400" b="1" i="0" u="none" strike="noStrike" cap="none">
                    <a:solidFill>
                      <a:srgbClr val="595A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Circular Economy</a:t>
                </a:r>
                <a:endParaRPr/>
              </a:p>
            </p:txBody>
          </p:sp>
          <p:sp>
            <p:nvSpPr>
              <p:cNvPr id="85" name="Google Shape;85;p7"/>
              <p:cNvSpPr/>
              <p:nvPr/>
            </p:nvSpPr>
            <p:spPr>
              <a:xfrm>
                <a:off x="6800539" y="1397398"/>
                <a:ext cx="1078275" cy="402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IN" sz="1600" b="1" i="1" u="none" strike="noStrike" cap="none">
                    <a:solidFill>
                      <a:srgbClr val="009ED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r>
                  <a:rPr lang="en-IN" sz="1300" b="1" i="1" u="none" strike="noStrike" cap="none">
                    <a:solidFill>
                      <a:srgbClr val="009ED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NABLERS</a:t>
                </a:r>
                <a:endParaRPr/>
              </a:p>
            </p:txBody>
          </p:sp>
        </p:grpSp>
        <p:sp>
          <p:nvSpPr>
            <p:cNvPr id="86" name="Google Shape;86;p7"/>
            <p:cNvSpPr/>
            <p:nvPr/>
          </p:nvSpPr>
          <p:spPr>
            <a:xfrm>
              <a:off x="6508373" y="3848851"/>
              <a:ext cx="2433107" cy="392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rgbClr val="595A59"/>
                  </a:solidFill>
                  <a:latin typeface="Calibri"/>
                  <a:ea typeface="Calibri"/>
                  <a:cs typeface="Calibri"/>
                  <a:sym typeface="Calibri"/>
                </a:rPr>
                <a:t>International Cooperation</a:t>
              </a:r>
              <a:endParaRPr/>
            </a:p>
          </p:txBody>
        </p:sp>
      </p:grpSp>
      <p:grpSp>
        <p:nvGrpSpPr>
          <p:cNvPr id="87" name="Google Shape;87;p7"/>
          <p:cNvGrpSpPr/>
          <p:nvPr/>
        </p:nvGrpSpPr>
        <p:grpSpPr>
          <a:xfrm>
            <a:off x="6595649" y="2019295"/>
            <a:ext cx="429452" cy="2143136"/>
            <a:chOff x="6296456" y="2056960"/>
            <a:chExt cx="2445013" cy="2143136"/>
          </a:xfrm>
        </p:grpSpPr>
        <p:cxnSp>
          <p:nvCxnSpPr>
            <p:cNvPr id="88" name="Google Shape;88;p7"/>
            <p:cNvCxnSpPr/>
            <p:nvPr/>
          </p:nvCxnSpPr>
          <p:spPr>
            <a:xfrm>
              <a:off x="6308355" y="2056960"/>
              <a:ext cx="2433108" cy="0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7"/>
            <p:cNvCxnSpPr/>
            <p:nvPr/>
          </p:nvCxnSpPr>
          <p:spPr>
            <a:xfrm>
              <a:off x="6308362" y="2599885"/>
              <a:ext cx="2433106" cy="0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7"/>
            <p:cNvCxnSpPr/>
            <p:nvPr/>
          </p:nvCxnSpPr>
          <p:spPr>
            <a:xfrm>
              <a:off x="6308361" y="3126143"/>
              <a:ext cx="2433108" cy="0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7"/>
            <p:cNvCxnSpPr/>
            <p:nvPr/>
          </p:nvCxnSpPr>
          <p:spPr>
            <a:xfrm>
              <a:off x="6308361" y="3671457"/>
              <a:ext cx="2433108" cy="0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7"/>
            <p:cNvCxnSpPr/>
            <p:nvPr/>
          </p:nvCxnSpPr>
          <p:spPr>
            <a:xfrm>
              <a:off x="6296456" y="4200096"/>
              <a:ext cx="2433106" cy="0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3" name="Google Shape;93;p7"/>
          <p:cNvGrpSpPr/>
          <p:nvPr/>
        </p:nvGrpSpPr>
        <p:grpSpPr>
          <a:xfrm>
            <a:off x="3532737" y="2019295"/>
            <a:ext cx="429452" cy="2162186"/>
            <a:chOff x="6296456" y="2047435"/>
            <a:chExt cx="2445013" cy="2162186"/>
          </a:xfrm>
        </p:grpSpPr>
        <p:cxnSp>
          <p:nvCxnSpPr>
            <p:cNvPr id="94" name="Google Shape;94;p7"/>
            <p:cNvCxnSpPr/>
            <p:nvPr/>
          </p:nvCxnSpPr>
          <p:spPr>
            <a:xfrm>
              <a:off x="6308357" y="2047435"/>
              <a:ext cx="2433106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7"/>
            <p:cNvCxnSpPr/>
            <p:nvPr/>
          </p:nvCxnSpPr>
          <p:spPr>
            <a:xfrm>
              <a:off x="6308362" y="2599885"/>
              <a:ext cx="2433106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7"/>
            <p:cNvCxnSpPr/>
            <p:nvPr/>
          </p:nvCxnSpPr>
          <p:spPr>
            <a:xfrm>
              <a:off x="6308361" y="3135668"/>
              <a:ext cx="2433106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7"/>
            <p:cNvCxnSpPr/>
            <p:nvPr/>
          </p:nvCxnSpPr>
          <p:spPr>
            <a:xfrm>
              <a:off x="6308363" y="3680982"/>
              <a:ext cx="2433106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7"/>
            <p:cNvCxnSpPr/>
            <p:nvPr/>
          </p:nvCxnSpPr>
          <p:spPr>
            <a:xfrm>
              <a:off x="6296456" y="4209621"/>
              <a:ext cx="2433108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9" name="Google Shape;99;p7"/>
          <p:cNvGrpSpPr/>
          <p:nvPr/>
        </p:nvGrpSpPr>
        <p:grpSpPr>
          <a:xfrm>
            <a:off x="431032" y="2019295"/>
            <a:ext cx="429452" cy="2162186"/>
            <a:chOff x="6296456" y="2047435"/>
            <a:chExt cx="2445013" cy="2162186"/>
          </a:xfrm>
        </p:grpSpPr>
        <p:cxnSp>
          <p:nvCxnSpPr>
            <p:cNvPr id="100" name="Google Shape;100;p7"/>
            <p:cNvCxnSpPr/>
            <p:nvPr/>
          </p:nvCxnSpPr>
          <p:spPr>
            <a:xfrm>
              <a:off x="6308357" y="2047435"/>
              <a:ext cx="2433106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6308362" y="2599885"/>
              <a:ext cx="2433106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6308361" y="3135668"/>
              <a:ext cx="2433106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6308361" y="3661932"/>
              <a:ext cx="2433108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6296456" y="4209621"/>
              <a:ext cx="2433108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l="86246" b="83574"/>
          <a:stretch/>
        </p:blipFill>
        <p:spPr>
          <a:xfrm>
            <a:off x="6441000" y="1319521"/>
            <a:ext cx="493051" cy="31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3">
            <a:alphaModFix/>
          </a:blip>
          <a:srcRect l="47168" r="39628" b="84433"/>
          <a:stretch/>
        </p:blipFill>
        <p:spPr>
          <a:xfrm>
            <a:off x="3405927" y="1329734"/>
            <a:ext cx="473344" cy="29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9642-F215-4524-9D58-AF7727FC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can India tap the upcoming opportunity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8B3D7-2318-41F4-AAC0-69937D43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705" y="988341"/>
            <a:ext cx="11400588" cy="52804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India will need to find more mineral resources to meet domestic and international demand. </a:t>
            </a:r>
            <a:r>
              <a:rPr lang="en-IN" b="1" dirty="0"/>
              <a:t>Exploration</a:t>
            </a:r>
            <a:r>
              <a:rPr lang="en-IN" dirty="0"/>
              <a:t> will be the key now. </a:t>
            </a:r>
          </a:p>
          <a:p>
            <a:pPr>
              <a:lnSpc>
                <a:spcPct val="150000"/>
              </a:lnSpc>
            </a:pPr>
            <a:r>
              <a:rPr lang="en-IN" dirty="0"/>
              <a:t>For the existing mineral resources, timely and sustainable mining will be crucial so that import dependence can be reduced. </a:t>
            </a:r>
            <a:r>
              <a:rPr lang="en-IN" b="1" dirty="0"/>
              <a:t>New mining technologies </a:t>
            </a:r>
            <a:r>
              <a:rPr lang="en-IN" dirty="0"/>
              <a:t>need to be developed to increase mineral recovery but reduce impact on nearly ecology.</a:t>
            </a:r>
          </a:p>
          <a:p>
            <a:pPr>
              <a:lnSpc>
                <a:spcPct val="150000"/>
              </a:lnSpc>
            </a:pPr>
            <a:r>
              <a:rPr lang="en-IN" b="1" dirty="0"/>
              <a:t>Indigenisation of mineral processing and raw material manufacturing </a:t>
            </a:r>
            <a:r>
              <a:rPr lang="en-IN" dirty="0"/>
              <a:t>will be important to increase the domestic value add of the mineral supply chain</a:t>
            </a:r>
          </a:p>
          <a:p>
            <a:pPr>
              <a:lnSpc>
                <a:spcPct val="150000"/>
              </a:lnSpc>
            </a:pPr>
            <a:r>
              <a:rPr lang="en-IN" dirty="0"/>
              <a:t>India can leverage being the fastest growing economy and recover minerals from various products when they reach end of life</a:t>
            </a:r>
          </a:p>
          <a:p>
            <a:pPr>
              <a:lnSpc>
                <a:spcPct val="150000"/>
              </a:lnSpc>
            </a:pPr>
            <a:r>
              <a:rPr lang="en-IN" dirty="0"/>
              <a:t>International collaboration &amp; cooperation can speed up efforts and India should leverage the geopolitical sentiment of diversification 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C66B2-6552-4524-8E1A-BD73229386A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4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>
            <a:spLocks noGrp="1"/>
          </p:cNvSpPr>
          <p:nvPr>
            <p:ph type="body" idx="1"/>
          </p:nvPr>
        </p:nvSpPr>
        <p:spPr>
          <a:xfrm>
            <a:off x="826800" y="942160"/>
            <a:ext cx="10538400" cy="4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SzPts val="2200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SzPts val="2200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SzPts val="2200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SzPts val="2200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IN" sz="2400" b="1">
                <a:solidFill>
                  <a:schemeClr val="accent1"/>
                </a:solidFill>
              </a:rPr>
              <a:t>Thank you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</a:pPr>
            <a:r>
              <a:rPr lang="en-IN"/>
              <a:t>ceew.in | @CEEWIndia</a:t>
            </a:r>
            <a:endParaRPr/>
          </a:p>
        </p:txBody>
      </p:sp>
      <p:sp>
        <p:nvSpPr>
          <p:cNvPr id="305" name="Google Shape;305;p28"/>
          <p:cNvSpPr txBox="1">
            <a:spLocks noGrp="1"/>
          </p:cNvSpPr>
          <p:nvPr>
            <p:ph type="sldNum" idx="4294967295"/>
          </p:nvPr>
        </p:nvSpPr>
        <p:spPr>
          <a:xfrm>
            <a:off x="-276585" y="6235395"/>
            <a:ext cx="77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21</a:t>
            </a:fld>
            <a:r>
              <a:rPr lang="en-IN"/>
              <a:t>|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Minerals are formed from various elements and each of them have unique characteristics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Ministry of Mines (2023) Image source: American Chemical Society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40" y="1426634"/>
            <a:ext cx="8495767" cy="46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0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Minerals with high supply and vulnerability risks are often </a:t>
            </a:r>
            <a:r>
              <a:rPr lang="en-US" dirty="0" err="1"/>
              <a:t>categorised</a:t>
            </a:r>
            <a:r>
              <a:rPr lang="en-US" dirty="0"/>
              <a:t> as Critical Minerals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Source: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78935" y="1203737"/>
            <a:ext cx="6253486" cy="4725474"/>
            <a:chOff x="-2" y="0"/>
            <a:chExt cx="5967117" cy="472547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99790" y="4105275"/>
              <a:ext cx="5191112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" name="Straight Arrow Connector 6"/>
            <p:cNvCxnSpPr>
              <a:cxnSpLocks/>
            </p:cNvCxnSpPr>
            <p:nvPr/>
          </p:nvCxnSpPr>
          <p:spPr>
            <a:xfrm flipV="1">
              <a:off x="699790" y="0"/>
              <a:ext cx="0" cy="410527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3414415" y="123825"/>
              <a:ext cx="0" cy="385762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1061740" y="2105025"/>
              <a:ext cx="4905375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10" name="TextBox 20"/>
            <p:cNvSpPr txBox="1"/>
            <p:nvPr/>
          </p:nvSpPr>
          <p:spPr>
            <a:xfrm>
              <a:off x="3728728" y="409537"/>
              <a:ext cx="2162175" cy="92837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Critical minerals</a:t>
              </a:r>
              <a:endParaRPr lang="en-US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US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(High-vulnerability, high supply risk)</a:t>
              </a:r>
              <a:endParaRPr lang="en-US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TextBox 21"/>
            <p:cNvSpPr txBox="1"/>
            <p:nvPr/>
          </p:nvSpPr>
          <p:spPr>
            <a:xfrm>
              <a:off x="937913" y="400013"/>
              <a:ext cx="2162175" cy="92837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Non-Critical minerals</a:t>
              </a:r>
              <a:endParaRPr lang="en-US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US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(Low-vulnerability, high supply risk)</a:t>
              </a:r>
              <a:endParaRPr lang="en-US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TextBox 22"/>
            <p:cNvSpPr txBox="1"/>
            <p:nvPr/>
          </p:nvSpPr>
          <p:spPr>
            <a:xfrm>
              <a:off x="1014112" y="2619429"/>
              <a:ext cx="2162175" cy="92837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Non-Critical minerals</a:t>
              </a:r>
              <a:endParaRPr lang="en-US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US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(Low-vulnerability, low supply risk)</a:t>
              </a:r>
              <a:endParaRPr lang="en-US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3652529" y="2619429"/>
              <a:ext cx="2162175" cy="92837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Non-Critical minerals</a:t>
              </a:r>
              <a:endParaRPr lang="en-US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US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(High-vulnerability, low supply risk)</a:t>
              </a:r>
              <a:endParaRPr lang="en-US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TextBox 25"/>
            <p:cNvSpPr txBox="1"/>
            <p:nvPr/>
          </p:nvSpPr>
          <p:spPr>
            <a:xfrm>
              <a:off x="2585738" y="4356143"/>
              <a:ext cx="1888975" cy="369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kern="12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</a:t>
              </a:r>
              <a:r>
                <a:rPr lang="en-US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ulnerability/ economic importance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TextBox 26"/>
            <p:cNvSpPr txBox="1"/>
            <p:nvPr/>
          </p:nvSpPr>
          <p:spPr>
            <a:xfrm rot="10800000">
              <a:off x="-2" y="1332780"/>
              <a:ext cx="541418" cy="1617643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Supply risk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87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indicators can be used to calculate the mineral criticality index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Source: CEEW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37F609-153A-9CD4-413C-5884949EF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708628"/>
              </p:ext>
            </p:extLst>
          </p:nvPr>
        </p:nvGraphicFramePr>
        <p:xfrm>
          <a:off x="1614019" y="1106274"/>
          <a:ext cx="9403721" cy="488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8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2016, CEEW had identified 49 minerals important for India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Source: CEEW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770"/>
          <a:stretch/>
        </p:blipFill>
        <p:spPr>
          <a:xfrm>
            <a:off x="1715678" y="1194865"/>
            <a:ext cx="8028494" cy="50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June 2023, MoM released the list of 30 minerals critical to India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Ministry of Mines (2023) Image source: American Chemical Society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191" y="1344023"/>
            <a:ext cx="8495767" cy="461054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95707" y="1006428"/>
          <a:ext cx="3056739" cy="528618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47292">
                  <a:extLst>
                    <a:ext uri="{9D8B030D-6E8A-4147-A177-3AD203B41FA5}">
                      <a16:colId xmlns:a16="http://schemas.microsoft.com/office/drawing/2014/main" val="993323627"/>
                    </a:ext>
                  </a:extLst>
                </a:gridCol>
                <a:gridCol w="2309447">
                  <a:extLst>
                    <a:ext uri="{9D8B030D-6E8A-4147-A177-3AD203B41FA5}">
                      <a16:colId xmlns:a16="http://schemas.microsoft.com/office/drawing/2014/main" val="2339760803"/>
                    </a:ext>
                  </a:extLst>
                </a:gridCol>
              </a:tblGrid>
              <a:tr h="256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accent1"/>
                          </a:solidFill>
                          <a:effectLst/>
                        </a:rPr>
                        <a:t>S. No.</a:t>
                      </a:r>
                      <a:endParaRPr lang="en-US" sz="1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chemeClr val="accent1"/>
                          </a:solidFill>
                          <a:effectLst/>
                        </a:rPr>
                        <a:t>India’s critical</a:t>
                      </a:r>
                      <a:r>
                        <a:rPr lang="en-IN" sz="1100" baseline="0" dirty="0">
                          <a:solidFill>
                            <a:schemeClr val="accent1"/>
                          </a:solidFill>
                          <a:effectLst/>
                        </a:rPr>
                        <a:t> mineral list</a:t>
                      </a: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766243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Antimony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1581521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Beryllium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4375286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Bismuth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8979853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Cadmium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29224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Cobalt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467825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Copper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4512215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Gallium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9370831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Germanium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3645566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Graphite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2037743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Hafnium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1813585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Indium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0656293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Lithium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369431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Molybdenum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2635221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Niobium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547116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Nickel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965345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Platinum</a:t>
                      </a:r>
                      <a:r>
                        <a:rPr lang="en-IN" sz="1100" baseline="0" dirty="0">
                          <a:effectLst/>
                        </a:rPr>
                        <a:t> group elements (6)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642869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Phosphorous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0391862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Potash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551352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Rare earth elements (17)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3655037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Rhenium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9748129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Selenium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683555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Silicon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8018796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Strontium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7359811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Tantalum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709514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Tellurium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2852694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Tin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7473235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Titanium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675430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Tungsten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690375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Vanadium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3896137"/>
                  </a:ext>
                </a:extLst>
              </a:tr>
              <a:tr h="163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Zircon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157" marR="631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7338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96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minerals find use across sectors and the supply chain is distinct for each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Source: Ministry of Mines (2023)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9574B-E76B-4192-AEB8-E6FCC0B7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19" y="1138991"/>
            <a:ext cx="8321761" cy="45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pathways can lead us to meeting our 2070 Net-Zero targets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Source: CEEW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94" y="1621867"/>
            <a:ext cx="3959765" cy="2854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13" y="1583345"/>
            <a:ext cx="3907757" cy="288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828" y="1583345"/>
            <a:ext cx="3816588" cy="2797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067" y="5014464"/>
            <a:ext cx="7140112" cy="12339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2133" y="1621867"/>
            <a:ext cx="192505" cy="14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81691" y="1642773"/>
            <a:ext cx="192505" cy="14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96358" y="1681504"/>
            <a:ext cx="192505" cy="14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62965" y="4097215"/>
            <a:ext cx="192505" cy="28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81216"/>
      </p:ext>
    </p:extLst>
  </p:cSld>
  <p:clrMapOvr>
    <a:masterClrMapping/>
  </p:clrMapOvr>
</p:sld>
</file>

<file path=ppt/theme/theme1.xml><?xml version="1.0" encoding="utf-8"?>
<a:theme xmlns:a="http://schemas.openxmlformats.org/drawingml/2006/main" name="CEEW - PPT Template 28Mar18">
  <a:themeElements>
    <a:clrScheme name="CEEW">
      <a:dk1>
        <a:srgbClr val="000000"/>
      </a:dk1>
      <a:lt1>
        <a:srgbClr val="FFFFFF"/>
      </a:lt1>
      <a:dk2>
        <a:srgbClr val="777877"/>
      </a:dk2>
      <a:lt2>
        <a:srgbClr val="FFFFFE"/>
      </a:lt2>
      <a:accent1>
        <a:srgbClr val="009ED8"/>
      </a:accent1>
      <a:accent2>
        <a:srgbClr val="F16223"/>
      </a:accent2>
      <a:accent3>
        <a:srgbClr val="86BB3F"/>
      </a:accent3>
      <a:accent4>
        <a:srgbClr val="929497"/>
      </a:accent4>
      <a:accent5>
        <a:srgbClr val="FFFFFE"/>
      </a:accent5>
      <a:accent6>
        <a:srgbClr val="FFFFFE"/>
      </a:accent6>
      <a:hlink>
        <a:srgbClr val="0D81B9"/>
      </a:hlink>
      <a:folHlink>
        <a:srgbClr val="0D81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1174</Words>
  <Application>Microsoft Office PowerPoint</Application>
  <PresentationFormat>Widescreen</PresentationFormat>
  <Paragraphs>365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MS Mincho</vt:lpstr>
      <vt:lpstr>Arial</vt:lpstr>
      <vt:lpstr>Calibri</vt:lpstr>
      <vt:lpstr>Mangal</vt:lpstr>
      <vt:lpstr>CEEW - PPT Template 28Mar18</vt:lpstr>
      <vt:lpstr>Opportunities and uncertainties in the Critical Mineral Value Chain</vt:lpstr>
      <vt:lpstr>Impacting sustainable development at scale with data, integrated analysis, and strategic outreach</vt:lpstr>
      <vt:lpstr>Minerals are formed from various elements and each of them have unique characteristics</vt:lpstr>
      <vt:lpstr>Minerals with high supply and vulnerability risks are often categorised as Critical Minerals </vt:lpstr>
      <vt:lpstr>Multiple indicators can be used to calculate the mineral criticality index  </vt:lpstr>
      <vt:lpstr>In 2016, CEEW had identified 49 minerals important for India</vt:lpstr>
      <vt:lpstr>In June 2023, MoM released the list of 30 minerals critical to India</vt:lpstr>
      <vt:lpstr>Critical minerals find use across sectors and the supply chain is distinct for each</vt:lpstr>
      <vt:lpstr>Multiple pathways can lead us to meeting our 2070 Net-Zero targets</vt:lpstr>
      <vt:lpstr>The market share of various technological variants can vary significantly in the future</vt:lpstr>
      <vt:lpstr>Each technology variant can have varied share of minerals and materials</vt:lpstr>
      <vt:lpstr>The market share of technological variant will determine the total mineral demand</vt:lpstr>
      <vt:lpstr>Upcoming and disruptive technologies can reduce the critical mineral demand </vt:lpstr>
      <vt:lpstr>15 countries are home to at least 55 per cent of each of the identified critical minerals </vt:lpstr>
      <vt:lpstr>A handful of countries make up more than 70 per cent of the mine production of all of the identified critical minerals </vt:lpstr>
      <vt:lpstr>Upstream and midstream manufacturing processes are concentrated in few regions</vt:lpstr>
      <vt:lpstr>The upstream and midstream value chain will create new opportunities - Solar</vt:lpstr>
      <vt:lpstr>The upstream and midstream value chain will create new opportunities - Wind</vt:lpstr>
      <vt:lpstr>The upstream and midstream value chain will create new opportunities – LiB batteries</vt:lpstr>
      <vt:lpstr>How can India tap the upcoming opportunity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ZBNF scale-up in AP through independent research</dc:title>
  <dc:creator>Dhruv_warrior</dc:creator>
  <cp:lastModifiedBy>Rishabh Jain</cp:lastModifiedBy>
  <cp:revision>63</cp:revision>
  <dcterms:modified xsi:type="dcterms:W3CDTF">2023-08-28T04:18:12Z</dcterms:modified>
</cp:coreProperties>
</file>